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80" r:id="rId2"/>
    <p:sldId id="257" r:id="rId3"/>
    <p:sldId id="258" r:id="rId4"/>
    <p:sldId id="281" r:id="rId5"/>
    <p:sldId id="260" r:id="rId6"/>
    <p:sldId id="283" r:id="rId7"/>
    <p:sldId id="262" r:id="rId8"/>
    <p:sldId id="290" r:id="rId9"/>
    <p:sldId id="291" r:id="rId10"/>
    <p:sldId id="288" r:id="rId11"/>
    <p:sldId id="266" r:id="rId12"/>
    <p:sldId id="268" r:id="rId13"/>
    <p:sldId id="286" r:id="rId14"/>
    <p:sldId id="269" r:id="rId15"/>
    <p:sldId id="292" r:id="rId16"/>
    <p:sldId id="271" r:id="rId17"/>
    <p:sldId id="272" r:id="rId18"/>
    <p:sldId id="273" r:id="rId19"/>
    <p:sldId id="274" r:id="rId20"/>
    <p:sldId id="275" r:id="rId21"/>
    <p:sldId id="276" r:id="rId22"/>
    <p:sldId id="277" r:id="rId23"/>
    <p:sldId id="278" r:id="rId24"/>
    <p:sldId id="279" r:id="rId25"/>
  </p:sldIdLst>
  <p:sldSz cx="17881600" cy="10058400"/>
  <p:notesSz cx="6858000" cy="9144000"/>
  <p:embeddedFontLst>
    <p:embeddedFont>
      <p:font typeface="Glacial Indifference" panose="020B0604020202020204" charset="0"/>
      <p:regular r:id="rId27"/>
    </p:embeddedFont>
    <p:embeddedFont>
      <p:font typeface="Helvetica" panose="020B0604020202020204" pitchFamily="34" charset="0"/>
      <p:regular r:id="rId28"/>
      <p:bold r:id="rId29"/>
      <p:italic r:id="rId30"/>
      <p:boldItalic r:id="rId31"/>
    </p:embeddedFont>
    <p:embeddedFont>
      <p:font typeface="Helvetica Now" panose="020B0604020202020204" charset="0"/>
      <p:regular r:id="rId32"/>
    </p:embeddedFont>
    <p:embeddedFont>
      <p:font typeface="Helvetica Now Bold" panose="020B0604020202020204" charset="0"/>
      <p:regular r:id="rId33"/>
    </p:embeddedFont>
    <p:embeddedFont>
      <p:font typeface="Helvetica Now Bold Italics" panose="020B0604020202020204" charset="0"/>
      <p:regular r:id="rId34"/>
    </p:embeddedFont>
    <p:embeddedFont>
      <p:font typeface="Neighbor 1 Heavy" panose="020B0604020202020204" charset="0"/>
      <p:regular r:id="rId35"/>
    </p:embeddedFont>
    <p:embeddedFont>
      <p:font typeface="Neighbor 2 Heavy" panose="020B0604020202020204" charset="0"/>
      <p:regular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62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0B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F7BD7A-FCE8-45AC-8BB7-10D4DDD4AB13}" v="263" dt="2026-09-30T15:37:11.3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6" d="100"/>
          <a:sy n="66" d="100"/>
        </p:scale>
        <p:origin x="1416" y="470"/>
      </p:cViewPr>
      <p:guideLst>
        <p:guide orient="horz" pos="2160"/>
        <p:guide pos="662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B497FC-3888-4195-B493-621808BC50F5}"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6FAE2A-4E04-4098-A416-6D19F62FF146}" type="slidenum">
              <a:rPr lang="en-US" smtClean="0"/>
              <a:t>‹#›</a:t>
            </a:fld>
            <a:endParaRPr lang="en-US"/>
          </a:p>
        </p:txBody>
      </p:sp>
    </p:spTree>
    <p:extLst>
      <p:ext uri="{BB962C8B-B14F-4D97-AF65-F5344CB8AC3E}">
        <p14:creationId xmlns:p14="http://schemas.microsoft.com/office/powerpoint/2010/main" val="1871124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A6FAE2A-4E04-4098-A416-6D19F62FF146}" type="slidenum">
              <a:rPr lang="en-US" smtClean="0"/>
              <a:t>20</a:t>
            </a:fld>
            <a:endParaRPr lang="en-US"/>
          </a:p>
        </p:txBody>
      </p:sp>
    </p:spTree>
    <p:extLst>
      <p:ext uri="{BB962C8B-B14F-4D97-AF65-F5344CB8AC3E}">
        <p14:creationId xmlns:p14="http://schemas.microsoft.com/office/powerpoint/2010/main" val="1534454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77788" y="2130425"/>
            <a:ext cx="17881600" cy="1470025"/>
          </a:xfrm>
        </p:spPr>
        <p:txBody>
          <a:bodyPr/>
          <a:lstStyle/>
          <a:p>
            <a:r>
              <a:rPr lang="en-US"/>
              <a:t>Click to edit Master title style</a:t>
            </a:r>
          </a:p>
        </p:txBody>
      </p:sp>
      <p:sp>
        <p:nvSpPr>
          <p:cNvPr id="3" name="Subtitle 2"/>
          <p:cNvSpPr>
            <a:spLocks noGrp="1"/>
          </p:cNvSpPr>
          <p:nvPr>
            <p:ph type="subTitle" idx="1"/>
          </p:nvPr>
        </p:nvSpPr>
        <p:spPr>
          <a:xfrm>
            <a:off x="3155576" y="3886200"/>
            <a:ext cx="14726024"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61792" y="4406901"/>
            <a:ext cx="178816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661792" y="2906714"/>
            <a:ext cx="178816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51859" y="1600201"/>
            <a:ext cx="92914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693898" y="1600201"/>
            <a:ext cx="929142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51859" y="1535113"/>
            <a:ext cx="929507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51859" y="2174875"/>
            <a:ext cx="929507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686595" y="1535113"/>
            <a:ext cx="929872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10686595" y="2174875"/>
            <a:ext cx="929872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1860" y="273050"/>
            <a:ext cx="6921086"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8224952" y="273051"/>
            <a:ext cx="11760366"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51860" y="1435101"/>
            <a:ext cx="692108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23434" y="4800600"/>
            <a:ext cx="12622306"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4123434" y="612775"/>
            <a:ext cx="12622306"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4123434" y="5367338"/>
            <a:ext cx="12622306"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51953" y="274639"/>
            <a:ext cx="4733365"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51859" y="274639"/>
            <a:ext cx="13849475"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51859" y="274638"/>
            <a:ext cx="18933459"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51859" y="1600201"/>
            <a:ext cx="18933459"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51859" y="6356351"/>
            <a:ext cx="4908675"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9/30/2026</a:t>
            </a:fld>
            <a:endParaRPr lang="en-US"/>
          </a:p>
        </p:txBody>
      </p:sp>
      <p:sp>
        <p:nvSpPr>
          <p:cNvPr id="5" name="Footer Placeholder 4"/>
          <p:cNvSpPr>
            <a:spLocks noGrp="1"/>
          </p:cNvSpPr>
          <p:nvPr>
            <p:ph type="ftr" sz="quarter" idx="3"/>
          </p:nvPr>
        </p:nvSpPr>
        <p:spPr>
          <a:xfrm>
            <a:off x="7187702" y="6356351"/>
            <a:ext cx="666177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076643" y="6356351"/>
            <a:ext cx="490867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svg"/><Relationship Id="rId4" Type="http://schemas.openxmlformats.org/officeDocument/2006/relationships/hyperlink" Target="https://recycleyourbatteries.ca"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2.sv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sv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1.jpeg"/><Relationship Id="rId7" Type="http://schemas.openxmlformats.org/officeDocument/2006/relationships/hyperlink" Target="https://www.youtube.com/watch?v=OJT6LDbvU0U" TargetMode="External"/><Relationship Id="rId2" Type="http://schemas.openxmlformats.org/officeDocument/2006/relationships/slideLayout" Target="../slideLayouts/slideLayout7.xml"/><Relationship Id="rId1" Type="http://schemas.openxmlformats.org/officeDocument/2006/relationships/video" Target="https://player.vimeo.com/video/1183759873?h=b0356d4df5&amp;amp;app_id=122963" TargetMode="External"/><Relationship Id="rId6" Type="http://schemas.openxmlformats.org/officeDocument/2006/relationships/image" Target="../media/image33.png"/><Relationship Id="rId5" Type="http://schemas.openxmlformats.org/officeDocument/2006/relationships/image" Target="../media/image6.sv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38.svg"/><Relationship Id="rId4" Type="http://schemas.openxmlformats.org/officeDocument/2006/relationships/image" Target="../media/image37.svg"/></Relationships>
</file>

<file path=ppt/slides/_rels/slide12.xml.rels><?xml version="1.0" encoding="UTF-8" standalone="yes"?>
<Relationships xmlns="http://schemas.openxmlformats.org/package/2006/relationships"><Relationship Id="rId3" Type="http://schemas.openxmlformats.org/officeDocument/2006/relationships/hyperlink" Target="https://recycleyourbatteries.ca" TargetMode="External"/><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16.xml.rels><?xml version="1.0" encoding="UTF-8" standalone="yes"?>
<Relationships xmlns="http://schemas.openxmlformats.org/package/2006/relationships"><Relationship Id="rId8" Type="http://schemas.openxmlformats.org/officeDocument/2006/relationships/image" Target="../media/image58.svg"/><Relationship Id="rId13" Type="http://schemas.openxmlformats.org/officeDocument/2006/relationships/image" Target="../media/image63.svg"/><Relationship Id="rId3" Type="http://schemas.openxmlformats.org/officeDocument/2006/relationships/image" Target="../media/image53.svg"/><Relationship Id="rId7" Type="http://schemas.openxmlformats.org/officeDocument/2006/relationships/image" Target="../media/image57.svg"/><Relationship Id="rId12" Type="http://schemas.openxmlformats.org/officeDocument/2006/relationships/image" Target="../media/image62.pn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6.png"/><Relationship Id="rId11" Type="http://schemas.openxmlformats.org/officeDocument/2006/relationships/image" Target="../media/image61.svg"/><Relationship Id="rId5" Type="http://schemas.openxmlformats.org/officeDocument/2006/relationships/image" Target="../media/image55.svg"/><Relationship Id="rId10" Type="http://schemas.openxmlformats.org/officeDocument/2006/relationships/image" Target="../media/image60.svg"/><Relationship Id="rId4" Type="http://schemas.openxmlformats.org/officeDocument/2006/relationships/image" Target="../media/image54.svg"/><Relationship Id="rId9" Type="http://schemas.openxmlformats.org/officeDocument/2006/relationships/image" Target="../media/image59.svg"/><Relationship Id="rId14" Type="http://schemas.openxmlformats.org/officeDocument/2006/relationships/image" Target="../media/image64.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8.png"/></Relationships>
</file>

<file path=ppt/slides/_rels/slide2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7881600" cy="10058400"/>
            <a:chOff x="0" y="0"/>
            <a:chExt cx="6813148" cy="3832396"/>
          </a:xfrm>
        </p:grpSpPr>
        <p:sp>
          <p:nvSpPr>
            <p:cNvPr id="3" name="Freeform 3"/>
            <p:cNvSpPr/>
            <p:nvPr/>
          </p:nvSpPr>
          <p:spPr>
            <a:xfrm>
              <a:off x="0" y="0"/>
              <a:ext cx="6813148" cy="3832396"/>
            </a:xfrm>
            <a:custGeom>
              <a:avLst/>
              <a:gdLst/>
              <a:ahLst/>
              <a:cxnLst/>
              <a:rect l="l" t="t" r="r" b="b"/>
              <a:pathLst>
                <a:path w="6813148" h="3832396">
                  <a:moveTo>
                    <a:pt x="0" y="0"/>
                  </a:moveTo>
                  <a:lnTo>
                    <a:pt x="6813148" y="0"/>
                  </a:lnTo>
                  <a:lnTo>
                    <a:pt x="6813148" y="3832396"/>
                  </a:lnTo>
                  <a:lnTo>
                    <a:pt x="0" y="3832396"/>
                  </a:lnTo>
                  <a:close/>
                </a:path>
              </a:pathLst>
            </a:custGeom>
            <a:solidFill>
              <a:srgbClr val="C2E9FF"/>
            </a:solidFill>
          </p:spPr>
          <p:txBody>
            <a:bodyPr/>
            <a:lstStyle/>
            <a:p>
              <a:endParaRPr lang="en-US"/>
            </a:p>
          </p:txBody>
        </p:sp>
        <p:sp>
          <p:nvSpPr>
            <p:cNvPr id="4" name="TextBox 4"/>
            <p:cNvSpPr txBox="1"/>
            <p:nvPr/>
          </p:nvSpPr>
          <p:spPr>
            <a:xfrm>
              <a:off x="0" y="19050"/>
              <a:ext cx="6813148" cy="3813346"/>
            </a:xfrm>
            <a:prstGeom prst="rect">
              <a:avLst/>
            </a:prstGeom>
          </p:spPr>
          <p:txBody>
            <a:bodyPr lIns="15292" tIns="15292" rIns="15292" bIns="15292" rtlCol="0" anchor="ctr"/>
            <a:lstStyle/>
            <a:p>
              <a:pPr algn="ctr">
                <a:lnSpc>
                  <a:spcPts val="1277"/>
                </a:lnSpc>
              </a:pPr>
              <a:endParaRPr sz="1760"/>
            </a:p>
          </p:txBody>
        </p:sp>
      </p:grpSp>
      <p:sp>
        <p:nvSpPr>
          <p:cNvPr id="5" name="TextBox 5"/>
          <p:cNvSpPr txBox="1"/>
          <p:nvPr/>
        </p:nvSpPr>
        <p:spPr>
          <a:xfrm>
            <a:off x="1005840" y="1545757"/>
            <a:ext cx="9990696" cy="2436564"/>
          </a:xfrm>
          <a:prstGeom prst="rect">
            <a:avLst/>
          </a:prstGeom>
        </p:spPr>
        <p:txBody>
          <a:bodyPr lIns="0" tIns="0" rIns="0" bIns="0" rtlCol="0" anchor="t">
            <a:spAutoFit/>
          </a:bodyPr>
          <a:lstStyle/>
          <a:p>
            <a:pPr>
              <a:lnSpc>
                <a:spcPts val="9498"/>
              </a:lnSpc>
            </a:pPr>
            <a:r>
              <a:rPr lang="en-US" sz="8049" b="1">
                <a:solidFill>
                  <a:srgbClr val="FFFFFF"/>
                </a:solidFill>
                <a:latin typeface="Neighbor 1 Heavy"/>
                <a:ea typeface="Neighbor 1 Heavy"/>
                <a:cs typeface="Neighbor 1 Heavy"/>
                <a:sym typeface="Neighbor 1 Heavy"/>
              </a:rPr>
              <a:t>HOW TO BE A </a:t>
            </a:r>
            <a:r>
              <a:rPr lang="en-US" sz="8049" b="1">
                <a:solidFill>
                  <a:srgbClr val="0C0B45"/>
                </a:solidFill>
                <a:latin typeface="Neighbor 1 Heavy"/>
                <a:ea typeface="Neighbor 1 Heavy"/>
                <a:cs typeface="Neighbor 1 Heavy"/>
                <a:sym typeface="Neighbor 1 Heavy"/>
              </a:rPr>
              <a:t>BATTERY HERO!</a:t>
            </a:r>
            <a:r>
              <a:rPr lang="en-US" sz="8049" b="1">
                <a:solidFill>
                  <a:srgbClr val="ADC800"/>
                </a:solidFill>
                <a:latin typeface="Neighbor 1 Heavy"/>
                <a:ea typeface="Neighbor 1 Heavy"/>
                <a:cs typeface="Neighbor 1 Heavy"/>
                <a:sym typeface="Neighbor 1 Heavy"/>
              </a:rPr>
              <a:t> </a:t>
            </a:r>
          </a:p>
        </p:txBody>
      </p:sp>
      <p:sp>
        <p:nvSpPr>
          <p:cNvPr id="6" name="Freeform 6"/>
          <p:cNvSpPr/>
          <p:nvPr/>
        </p:nvSpPr>
        <p:spPr>
          <a:xfrm>
            <a:off x="13459346" y="1068262"/>
            <a:ext cx="3912483" cy="2528442"/>
          </a:xfrm>
          <a:custGeom>
            <a:avLst/>
            <a:gdLst/>
            <a:ahLst/>
            <a:cxnLst/>
            <a:rect l="l" t="t" r="r" b="b"/>
            <a:pathLst>
              <a:path w="4001403" h="2585907">
                <a:moveTo>
                  <a:pt x="0" y="0"/>
                </a:moveTo>
                <a:lnTo>
                  <a:pt x="4001403" y="0"/>
                </a:lnTo>
                <a:lnTo>
                  <a:pt x="4001403" y="2585907"/>
                </a:lnTo>
                <a:lnTo>
                  <a:pt x="0" y="258590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p:cNvSpPr/>
          <p:nvPr/>
        </p:nvSpPr>
        <p:spPr>
          <a:xfrm>
            <a:off x="9225589" y="2332482"/>
            <a:ext cx="8665767" cy="5777178"/>
          </a:xfrm>
          <a:custGeom>
            <a:avLst/>
            <a:gdLst/>
            <a:ahLst/>
            <a:cxnLst/>
            <a:rect l="l" t="t" r="r" b="b"/>
            <a:pathLst>
              <a:path w="8862716" h="5908478">
                <a:moveTo>
                  <a:pt x="0" y="0"/>
                </a:moveTo>
                <a:lnTo>
                  <a:pt x="8862716" y="0"/>
                </a:lnTo>
                <a:lnTo>
                  <a:pt x="8862716" y="5908478"/>
                </a:lnTo>
                <a:lnTo>
                  <a:pt x="0" y="5908478"/>
                </a:lnTo>
                <a:lnTo>
                  <a:pt x="0" y="0"/>
                </a:lnTo>
                <a:close/>
              </a:path>
            </a:pathLst>
          </a:custGeom>
          <a:blipFill>
            <a:blip r:embed="rId3"/>
            <a:stretch>
              <a:fillRect/>
            </a:stretch>
          </a:blipFill>
        </p:spPr>
        <p:txBody>
          <a:bodyPr/>
          <a:lstStyle/>
          <a:p>
            <a:endParaRPr lang="en-US"/>
          </a:p>
        </p:txBody>
      </p:sp>
      <p:sp>
        <p:nvSpPr>
          <p:cNvPr id="8" name="Freeform 8"/>
          <p:cNvSpPr/>
          <p:nvPr/>
        </p:nvSpPr>
        <p:spPr>
          <a:xfrm>
            <a:off x="-1565902" y="4483211"/>
            <a:ext cx="3374858" cy="2181002"/>
          </a:xfrm>
          <a:custGeom>
            <a:avLst/>
            <a:gdLst/>
            <a:ahLst/>
            <a:cxnLst/>
            <a:rect l="l" t="t" r="r" b="b"/>
            <a:pathLst>
              <a:path w="3451559" h="2230570">
                <a:moveTo>
                  <a:pt x="0" y="0"/>
                </a:moveTo>
                <a:lnTo>
                  <a:pt x="3451558" y="0"/>
                </a:lnTo>
                <a:lnTo>
                  <a:pt x="3451558" y="2230569"/>
                </a:lnTo>
                <a:lnTo>
                  <a:pt x="0" y="22305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9" name="Group 9"/>
          <p:cNvGrpSpPr/>
          <p:nvPr/>
        </p:nvGrpSpPr>
        <p:grpSpPr>
          <a:xfrm>
            <a:off x="1005840" y="4483211"/>
            <a:ext cx="7262188" cy="868913"/>
            <a:chOff x="0" y="0"/>
            <a:chExt cx="2578797" cy="308550"/>
          </a:xfrm>
        </p:grpSpPr>
        <p:sp>
          <p:nvSpPr>
            <p:cNvPr id="10" name="Freeform 10"/>
            <p:cNvSpPr/>
            <p:nvPr/>
          </p:nvSpPr>
          <p:spPr>
            <a:xfrm>
              <a:off x="0" y="0"/>
              <a:ext cx="2578797" cy="308550"/>
            </a:xfrm>
            <a:custGeom>
              <a:avLst/>
              <a:gdLst/>
              <a:ahLst/>
              <a:cxnLst/>
              <a:rect l="l" t="t" r="r" b="b"/>
              <a:pathLst>
                <a:path w="2578797" h="308550">
                  <a:moveTo>
                    <a:pt x="0" y="0"/>
                  </a:moveTo>
                  <a:lnTo>
                    <a:pt x="2578797" y="0"/>
                  </a:lnTo>
                  <a:lnTo>
                    <a:pt x="2578797" y="308550"/>
                  </a:lnTo>
                  <a:lnTo>
                    <a:pt x="0" y="308550"/>
                  </a:lnTo>
                  <a:close/>
                </a:path>
              </a:pathLst>
            </a:custGeom>
            <a:solidFill>
              <a:srgbClr val="AFCA0B"/>
            </a:solidFill>
          </p:spPr>
          <p:txBody>
            <a:bodyPr/>
            <a:lstStyle/>
            <a:p>
              <a:endParaRPr lang="en-US"/>
            </a:p>
          </p:txBody>
        </p:sp>
        <p:sp>
          <p:nvSpPr>
            <p:cNvPr id="11" name="TextBox 11"/>
            <p:cNvSpPr txBox="1"/>
            <p:nvPr/>
          </p:nvSpPr>
          <p:spPr>
            <a:xfrm>
              <a:off x="0" y="-38100"/>
              <a:ext cx="2578797" cy="346650"/>
            </a:xfrm>
            <a:prstGeom prst="rect">
              <a:avLst/>
            </a:prstGeom>
          </p:spPr>
          <p:txBody>
            <a:bodyPr lIns="14952" tIns="14952" rIns="14952" bIns="14952" rtlCol="0" anchor="ctr"/>
            <a:lstStyle/>
            <a:p>
              <a:pPr algn="ctr">
                <a:lnSpc>
                  <a:spcPts val="1854"/>
                </a:lnSpc>
              </a:pPr>
              <a:endParaRPr sz="1760"/>
            </a:p>
          </p:txBody>
        </p:sp>
      </p:grpSp>
      <p:sp>
        <p:nvSpPr>
          <p:cNvPr id="12" name="TextBox 12"/>
          <p:cNvSpPr txBox="1"/>
          <p:nvPr/>
        </p:nvSpPr>
        <p:spPr>
          <a:xfrm>
            <a:off x="1005840" y="4627244"/>
            <a:ext cx="7262188" cy="515654"/>
          </a:xfrm>
          <a:prstGeom prst="rect">
            <a:avLst/>
          </a:prstGeom>
        </p:spPr>
        <p:txBody>
          <a:bodyPr lIns="0" tIns="0" rIns="0" bIns="0" rtlCol="0" anchor="t">
            <a:spAutoFit/>
          </a:bodyPr>
          <a:lstStyle/>
          <a:p>
            <a:pPr algn="ctr">
              <a:lnSpc>
                <a:spcPts val="4169"/>
              </a:lnSpc>
            </a:pPr>
            <a:r>
              <a:rPr lang="en-US" sz="2978">
                <a:solidFill>
                  <a:srgbClr val="000000"/>
                </a:solidFill>
                <a:latin typeface="Helvetica Now"/>
                <a:ea typeface="Helvetica Now"/>
                <a:cs typeface="Helvetica Now"/>
                <a:sym typeface="Helvetica Now"/>
              </a:rPr>
              <a:t>An introduction to battery recycling. </a:t>
            </a:r>
          </a:p>
        </p:txBody>
      </p:sp>
      <p:sp>
        <p:nvSpPr>
          <p:cNvPr id="13" name="Freeform 13"/>
          <p:cNvSpPr/>
          <p:nvPr/>
        </p:nvSpPr>
        <p:spPr>
          <a:xfrm>
            <a:off x="5319135" y="5665428"/>
            <a:ext cx="3912483" cy="2528442"/>
          </a:xfrm>
          <a:custGeom>
            <a:avLst/>
            <a:gdLst/>
            <a:ahLst/>
            <a:cxnLst/>
            <a:rect l="l" t="t" r="r" b="b"/>
            <a:pathLst>
              <a:path w="4001403" h="2585907">
                <a:moveTo>
                  <a:pt x="0" y="0"/>
                </a:moveTo>
                <a:lnTo>
                  <a:pt x="4001403" y="0"/>
                </a:lnTo>
                <a:lnTo>
                  <a:pt x="4001403" y="2585907"/>
                </a:lnTo>
                <a:lnTo>
                  <a:pt x="0" y="258590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14" name="Group 14"/>
          <p:cNvGrpSpPr/>
          <p:nvPr/>
        </p:nvGrpSpPr>
        <p:grpSpPr>
          <a:xfrm>
            <a:off x="-636747" y="7687438"/>
            <a:ext cx="19011586" cy="844445"/>
            <a:chOff x="0" y="0"/>
            <a:chExt cx="7017879" cy="311716"/>
          </a:xfrm>
        </p:grpSpPr>
        <p:sp>
          <p:nvSpPr>
            <p:cNvPr id="15" name="Freeform 15"/>
            <p:cNvSpPr/>
            <p:nvPr/>
          </p:nvSpPr>
          <p:spPr>
            <a:xfrm>
              <a:off x="0" y="0"/>
              <a:ext cx="7017879" cy="311716"/>
            </a:xfrm>
            <a:custGeom>
              <a:avLst/>
              <a:gdLst/>
              <a:ahLst/>
              <a:cxnLst/>
              <a:rect l="l" t="t" r="r" b="b"/>
              <a:pathLst>
                <a:path w="7017879" h="311716">
                  <a:moveTo>
                    <a:pt x="3508940" y="0"/>
                  </a:moveTo>
                  <a:cubicBezTo>
                    <a:pt x="1571006" y="0"/>
                    <a:pt x="0" y="69780"/>
                    <a:pt x="0" y="155858"/>
                  </a:cubicBezTo>
                  <a:cubicBezTo>
                    <a:pt x="0" y="241936"/>
                    <a:pt x="1571006" y="311716"/>
                    <a:pt x="3508940" y="311716"/>
                  </a:cubicBezTo>
                  <a:cubicBezTo>
                    <a:pt x="5446873" y="311716"/>
                    <a:pt x="7017879" y="241936"/>
                    <a:pt x="7017879" y="155858"/>
                  </a:cubicBezTo>
                  <a:cubicBezTo>
                    <a:pt x="7017879" y="69780"/>
                    <a:pt x="5446873" y="0"/>
                    <a:pt x="3508940" y="0"/>
                  </a:cubicBezTo>
                  <a:close/>
                </a:path>
              </a:pathLst>
            </a:custGeom>
            <a:solidFill>
              <a:srgbClr val="AFCA0B"/>
            </a:solidFill>
          </p:spPr>
          <p:txBody>
            <a:bodyPr/>
            <a:lstStyle/>
            <a:p>
              <a:endParaRPr lang="en-US"/>
            </a:p>
          </p:txBody>
        </p:sp>
        <p:sp>
          <p:nvSpPr>
            <p:cNvPr id="16" name="TextBox 16"/>
            <p:cNvSpPr txBox="1"/>
            <p:nvPr/>
          </p:nvSpPr>
          <p:spPr>
            <a:xfrm>
              <a:off x="657926" y="10173"/>
              <a:ext cx="5702027" cy="272319"/>
            </a:xfrm>
            <a:prstGeom prst="rect">
              <a:avLst/>
            </a:prstGeom>
          </p:spPr>
          <p:txBody>
            <a:bodyPr lIns="14952" tIns="14952" rIns="14952" bIns="14952" rtlCol="0" anchor="ctr"/>
            <a:lstStyle/>
            <a:p>
              <a:pPr algn="ctr">
                <a:lnSpc>
                  <a:spcPts val="618"/>
                </a:lnSpc>
              </a:pPr>
              <a:endParaRPr sz="1760"/>
            </a:p>
          </p:txBody>
        </p:sp>
      </p:grpSp>
      <p:grpSp>
        <p:nvGrpSpPr>
          <p:cNvPr id="17" name="Group 17"/>
          <p:cNvGrpSpPr/>
          <p:nvPr/>
        </p:nvGrpSpPr>
        <p:grpSpPr>
          <a:xfrm>
            <a:off x="-441019" y="7862763"/>
            <a:ext cx="19011586" cy="1021985"/>
            <a:chOff x="0" y="0"/>
            <a:chExt cx="7017879" cy="377252"/>
          </a:xfrm>
        </p:grpSpPr>
        <p:sp>
          <p:nvSpPr>
            <p:cNvPr id="18" name="Freeform 18"/>
            <p:cNvSpPr/>
            <p:nvPr/>
          </p:nvSpPr>
          <p:spPr>
            <a:xfrm>
              <a:off x="0" y="0"/>
              <a:ext cx="7017879" cy="377252"/>
            </a:xfrm>
            <a:custGeom>
              <a:avLst/>
              <a:gdLst/>
              <a:ahLst/>
              <a:cxnLst/>
              <a:rect l="l" t="t" r="r" b="b"/>
              <a:pathLst>
                <a:path w="7017879" h="377252">
                  <a:moveTo>
                    <a:pt x="3508940" y="0"/>
                  </a:moveTo>
                  <a:cubicBezTo>
                    <a:pt x="1571006" y="0"/>
                    <a:pt x="0" y="84451"/>
                    <a:pt x="0" y="188626"/>
                  </a:cubicBezTo>
                  <a:cubicBezTo>
                    <a:pt x="0" y="292802"/>
                    <a:pt x="1571006" y="377252"/>
                    <a:pt x="3508940" y="377252"/>
                  </a:cubicBezTo>
                  <a:cubicBezTo>
                    <a:pt x="5446873" y="377252"/>
                    <a:pt x="7017879" y="292802"/>
                    <a:pt x="7017879" y="188626"/>
                  </a:cubicBezTo>
                  <a:cubicBezTo>
                    <a:pt x="7017879" y="84451"/>
                    <a:pt x="5446873" y="0"/>
                    <a:pt x="3508940" y="0"/>
                  </a:cubicBezTo>
                  <a:close/>
                </a:path>
              </a:pathLst>
            </a:custGeom>
            <a:solidFill>
              <a:srgbClr val="0C0B45"/>
            </a:solidFill>
          </p:spPr>
          <p:txBody>
            <a:bodyPr/>
            <a:lstStyle/>
            <a:p>
              <a:endParaRPr lang="en-US"/>
            </a:p>
          </p:txBody>
        </p:sp>
        <p:sp>
          <p:nvSpPr>
            <p:cNvPr id="19" name="TextBox 19"/>
            <p:cNvSpPr txBox="1"/>
            <p:nvPr/>
          </p:nvSpPr>
          <p:spPr>
            <a:xfrm>
              <a:off x="657926" y="16317"/>
              <a:ext cx="5702027" cy="325568"/>
            </a:xfrm>
            <a:prstGeom prst="rect">
              <a:avLst/>
            </a:prstGeom>
          </p:spPr>
          <p:txBody>
            <a:bodyPr lIns="14952" tIns="14952" rIns="14952" bIns="14952" rtlCol="0" anchor="ctr"/>
            <a:lstStyle/>
            <a:p>
              <a:pPr algn="ctr">
                <a:lnSpc>
                  <a:spcPts val="618"/>
                </a:lnSpc>
              </a:pPr>
              <a:endParaRPr sz="1760"/>
            </a:p>
          </p:txBody>
        </p:sp>
      </p:grpSp>
      <p:grpSp>
        <p:nvGrpSpPr>
          <p:cNvPr id="20" name="Group 20"/>
          <p:cNvGrpSpPr/>
          <p:nvPr/>
        </p:nvGrpSpPr>
        <p:grpSpPr>
          <a:xfrm>
            <a:off x="0" y="8507173"/>
            <a:ext cx="17891356" cy="1746643"/>
            <a:chOff x="0" y="0"/>
            <a:chExt cx="6604361" cy="644750"/>
          </a:xfrm>
        </p:grpSpPr>
        <p:sp>
          <p:nvSpPr>
            <p:cNvPr id="21" name="Freeform 21"/>
            <p:cNvSpPr/>
            <p:nvPr/>
          </p:nvSpPr>
          <p:spPr>
            <a:xfrm>
              <a:off x="0" y="0"/>
              <a:ext cx="6604361" cy="644750"/>
            </a:xfrm>
            <a:custGeom>
              <a:avLst/>
              <a:gdLst/>
              <a:ahLst/>
              <a:cxnLst/>
              <a:rect l="l" t="t" r="r" b="b"/>
              <a:pathLst>
                <a:path w="6604361" h="644750">
                  <a:moveTo>
                    <a:pt x="0" y="0"/>
                  </a:moveTo>
                  <a:lnTo>
                    <a:pt x="6604361" y="0"/>
                  </a:lnTo>
                  <a:lnTo>
                    <a:pt x="6604361" y="644750"/>
                  </a:lnTo>
                  <a:lnTo>
                    <a:pt x="0" y="644750"/>
                  </a:lnTo>
                  <a:close/>
                </a:path>
              </a:pathLst>
            </a:custGeom>
            <a:solidFill>
              <a:srgbClr val="0C0B45"/>
            </a:solidFill>
          </p:spPr>
          <p:txBody>
            <a:bodyPr/>
            <a:lstStyle/>
            <a:p>
              <a:endParaRPr lang="en-US"/>
            </a:p>
          </p:txBody>
        </p:sp>
        <p:sp>
          <p:nvSpPr>
            <p:cNvPr id="22" name="TextBox 22"/>
            <p:cNvSpPr txBox="1"/>
            <p:nvPr/>
          </p:nvSpPr>
          <p:spPr>
            <a:xfrm>
              <a:off x="0" y="-19050"/>
              <a:ext cx="6604361" cy="663800"/>
            </a:xfrm>
            <a:prstGeom prst="rect">
              <a:avLst/>
            </a:prstGeom>
          </p:spPr>
          <p:txBody>
            <a:bodyPr lIns="14952" tIns="14952" rIns="14952" bIns="14952" rtlCol="0" anchor="ctr"/>
            <a:lstStyle/>
            <a:p>
              <a:pPr algn="ctr">
                <a:lnSpc>
                  <a:spcPts val="618"/>
                </a:lnSpc>
              </a:pPr>
              <a:endParaRPr sz="1760"/>
            </a:p>
          </p:txBody>
        </p:sp>
      </p:grpSp>
      <p:sp>
        <p:nvSpPr>
          <p:cNvPr id="23" name="Freeform 23"/>
          <p:cNvSpPr/>
          <p:nvPr/>
        </p:nvSpPr>
        <p:spPr>
          <a:xfrm>
            <a:off x="1005840" y="8193870"/>
            <a:ext cx="3366708" cy="1683354"/>
          </a:xfrm>
          <a:custGeom>
            <a:avLst/>
            <a:gdLst/>
            <a:ahLst/>
            <a:cxnLst/>
            <a:rect l="l" t="t" r="r" b="b"/>
            <a:pathLst>
              <a:path w="3443224" h="1721612">
                <a:moveTo>
                  <a:pt x="0" y="0"/>
                </a:moveTo>
                <a:lnTo>
                  <a:pt x="3443224" y="0"/>
                </a:lnTo>
                <a:lnTo>
                  <a:pt x="3443224" y="1721612"/>
                </a:lnTo>
                <a:lnTo>
                  <a:pt x="0" y="1721612"/>
                </a:lnTo>
                <a:lnTo>
                  <a:pt x="0" y="0"/>
                </a:lnTo>
                <a:close/>
              </a:path>
            </a:pathLst>
          </a:custGeom>
          <a:blipFill>
            <a:blip r:embed="rId4"/>
            <a:stretch>
              <a:fillRect/>
            </a:stretch>
          </a:blipFill>
        </p:spPr>
        <p:txBody>
          <a:bodyPr/>
          <a:lstStyle/>
          <a:p>
            <a:endParaRPr lang="en-US"/>
          </a:p>
        </p:txBody>
      </p:sp>
      <p:sp>
        <p:nvSpPr>
          <p:cNvPr id="24" name="TextBox 24"/>
          <p:cNvSpPr txBox="1"/>
          <p:nvPr/>
        </p:nvSpPr>
        <p:spPr>
          <a:xfrm>
            <a:off x="9510455" y="8463564"/>
            <a:ext cx="7349478" cy="755784"/>
          </a:xfrm>
          <a:prstGeom prst="rect">
            <a:avLst/>
          </a:prstGeom>
        </p:spPr>
        <p:txBody>
          <a:bodyPr lIns="0" tIns="0" rIns="0" bIns="0" rtlCol="0" anchor="t">
            <a:spAutoFit/>
          </a:bodyPr>
          <a:lstStyle/>
          <a:p>
            <a:pPr algn="ctr">
              <a:lnSpc>
                <a:spcPts val="6360"/>
              </a:lnSpc>
              <a:spcBef>
                <a:spcPct val="0"/>
              </a:spcBef>
            </a:pPr>
            <a:r>
              <a:rPr lang="en-US" sz="4543" b="1">
                <a:solidFill>
                  <a:srgbClr val="AFCA0B"/>
                </a:solidFill>
                <a:latin typeface="Neighbor 2 Heavy"/>
                <a:ea typeface="Neighbor 2 Heavy"/>
                <a:cs typeface="Neighbor 2 Heavy"/>
                <a:sym typeface="Neighbor 2 Heavy"/>
              </a:rPr>
              <a:t>CLASSROOM PRESENTATION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332200" y="9576674"/>
            <a:ext cx="1015702" cy="239572"/>
            <a:chOff x="0" y="0"/>
            <a:chExt cx="386997" cy="91280"/>
          </a:xfrm>
        </p:grpSpPr>
        <p:sp>
          <p:nvSpPr>
            <p:cNvPr id="3" name="Freeform 3"/>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4" name="TextBox 4"/>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5" name="AutoShape 5"/>
          <p:cNvSpPr/>
          <p:nvPr/>
        </p:nvSpPr>
        <p:spPr>
          <a:xfrm flipH="1" flipV="1">
            <a:off x="16713200" y="9639926"/>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6" name="Freeform 6"/>
          <p:cNvSpPr/>
          <p:nvPr/>
        </p:nvSpPr>
        <p:spPr>
          <a:xfrm>
            <a:off x="15633673" y="-243840"/>
            <a:ext cx="3009927" cy="3769438"/>
          </a:xfrm>
          <a:custGeom>
            <a:avLst/>
            <a:gdLst/>
            <a:ahLst/>
            <a:cxnLst/>
            <a:rect l="l" t="t" r="r" b="b"/>
            <a:pathLst>
              <a:path w="4029018" h="5045213">
                <a:moveTo>
                  <a:pt x="0" y="0"/>
                </a:moveTo>
                <a:lnTo>
                  <a:pt x="4029018" y="0"/>
                </a:lnTo>
                <a:lnTo>
                  <a:pt x="4029018" y="5045213"/>
                </a:lnTo>
                <a:lnTo>
                  <a:pt x="0" y="50452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 name="Group 7"/>
          <p:cNvGrpSpPr/>
          <p:nvPr/>
        </p:nvGrpSpPr>
        <p:grpSpPr>
          <a:xfrm>
            <a:off x="15261190" y="197567"/>
            <a:ext cx="2076798" cy="2960795"/>
            <a:chOff x="0" y="0"/>
            <a:chExt cx="3705369" cy="5282575"/>
          </a:xfrm>
        </p:grpSpPr>
        <p:pic>
          <p:nvPicPr>
            <p:cNvPr id="8" name="Picture 8"/>
            <p:cNvPicPr>
              <a:picLocks noChangeAspect="1"/>
            </p:cNvPicPr>
            <p:nvPr/>
          </p:nvPicPr>
          <p:blipFill>
            <a:blip r:embed="rId3"/>
            <a:srcRect t="2564" b="2564"/>
            <a:stretch>
              <a:fillRect/>
            </a:stretch>
          </p:blipFill>
          <p:spPr>
            <a:xfrm>
              <a:off x="0" y="0"/>
              <a:ext cx="3705369" cy="5282575"/>
            </a:xfrm>
            <a:prstGeom prst="rect">
              <a:avLst/>
            </a:prstGeom>
          </p:spPr>
        </p:pic>
      </p:grpSp>
      <p:sp>
        <p:nvSpPr>
          <p:cNvPr id="9" name="TextBox 9"/>
          <p:cNvSpPr txBox="1"/>
          <p:nvPr/>
        </p:nvSpPr>
        <p:spPr>
          <a:xfrm>
            <a:off x="17018000" y="9598260"/>
            <a:ext cx="639976" cy="196400"/>
          </a:xfrm>
          <a:prstGeom prst="rect">
            <a:avLst/>
          </a:prstGeom>
        </p:spPr>
        <p:txBody>
          <a:bodyPr lIns="0" tIns="0" rIns="0" bIns="0" rtlCol="0" anchor="t">
            <a:spAutoFit/>
          </a:bodyPr>
          <a:lstStyle/>
          <a:p>
            <a:pPr>
              <a:lnSpc>
                <a:spcPts val="1580"/>
              </a:lnSpc>
            </a:pPr>
            <a:r>
              <a:rPr lang="en-US" sz="1128">
                <a:solidFill>
                  <a:srgbClr val="0C0B45"/>
                </a:solidFill>
                <a:latin typeface="Helvetica Now"/>
                <a:ea typeface="Helvetica Now"/>
                <a:cs typeface="Helvetica Now"/>
                <a:sym typeface="Helvetica Now"/>
              </a:rPr>
              <a:t>02</a:t>
            </a:r>
          </a:p>
        </p:txBody>
      </p:sp>
      <p:sp>
        <p:nvSpPr>
          <p:cNvPr id="10" name="TextBox 10"/>
          <p:cNvSpPr txBox="1"/>
          <p:nvPr/>
        </p:nvSpPr>
        <p:spPr>
          <a:xfrm rot="-276052">
            <a:off x="5275876" y="1076993"/>
            <a:ext cx="6250181" cy="628762"/>
          </a:xfrm>
          <a:prstGeom prst="rect">
            <a:avLst/>
          </a:prstGeom>
        </p:spPr>
        <p:txBody>
          <a:bodyPr wrap="square" lIns="0" tIns="0" rIns="0" bIns="0" rtlCol="0" anchor="t">
            <a:spAutoFit/>
          </a:bodyPr>
          <a:lstStyle/>
          <a:p>
            <a:pPr>
              <a:lnSpc>
                <a:spcPts val="4947"/>
              </a:lnSpc>
            </a:pPr>
            <a:r>
              <a:rPr lang="en-US" sz="5100" b="1" spc="-168">
                <a:solidFill>
                  <a:srgbClr val="0C0B45"/>
                </a:solidFill>
                <a:latin typeface="Neighbor 2 Heavy"/>
                <a:ea typeface="Neighbor 2 Heavy"/>
                <a:cs typeface="Neighbor 2 Heavy"/>
                <a:sym typeface="Neighbor 2 Heavy"/>
              </a:rPr>
              <a:t>TABLE OF CONTENTS</a:t>
            </a:r>
          </a:p>
        </p:txBody>
      </p:sp>
      <p:sp>
        <p:nvSpPr>
          <p:cNvPr id="11" name="TextBox 11"/>
          <p:cNvSpPr txBox="1"/>
          <p:nvPr/>
        </p:nvSpPr>
        <p:spPr>
          <a:xfrm>
            <a:off x="768533" y="3215080"/>
            <a:ext cx="716221" cy="395365"/>
          </a:xfrm>
          <a:prstGeom prst="rect">
            <a:avLst/>
          </a:prstGeom>
        </p:spPr>
        <p:txBody>
          <a:bodyPr wrap="square" lIns="0" tIns="0" rIns="0" bIns="0" rtlCol="0" anchor="t">
            <a:spAutoFit/>
          </a:bodyPr>
          <a:lstStyle/>
          <a:p>
            <a:pPr>
              <a:lnSpc>
                <a:spcPts val="2737"/>
              </a:lnSpc>
            </a:pPr>
            <a:r>
              <a:rPr lang="en-US" sz="3600" b="1" spc="-197">
                <a:solidFill>
                  <a:srgbClr val="0C0B45"/>
                </a:solidFill>
                <a:latin typeface="Helvetica Now Bold"/>
                <a:ea typeface="Helvetica Now Bold"/>
                <a:cs typeface="Helvetica Now Bold"/>
                <a:sym typeface="Helvetica Now Bold"/>
              </a:rPr>
              <a:t>04</a:t>
            </a:r>
          </a:p>
        </p:txBody>
      </p:sp>
      <p:sp>
        <p:nvSpPr>
          <p:cNvPr id="12" name="TextBox 12"/>
          <p:cNvSpPr txBox="1"/>
          <p:nvPr/>
        </p:nvSpPr>
        <p:spPr>
          <a:xfrm>
            <a:off x="1544245" y="3294255"/>
            <a:ext cx="2385833" cy="192873"/>
          </a:xfrm>
          <a:prstGeom prst="rect">
            <a:avLst/>
          </a:prstGeom>
        </p:spPr>
        <p:txBody>
          <a:bodyPr wrap="square" lIns="0" tIns="0" rIns="0" bIns="0" rtlCol="0" anchor="t">
            <a:spAutoFit/>
          </a:bodyPr>
          <a:lstStyle/>
          <a:p>
            <a:pPr>
              <a:lnSpc>
                <a:spcPts val="1277"/>
              </a:lnSpc>
            </a:pPr>
            <a:r>
              <a:rPr lang="en-US" b="1" spc="-43">
                <a:solidFill>
                  <a:srgbClr val="0C0B45"/>
                </a:solidFill>
                <a:latin typeface="Helvetica Now Bold"/>
                <a:ea typeface="Helvetica Now Bold"/>
                <a:cs typeface="Helvetica Now Bold"/>
                <a:sym typeface="Helvetica Now Bold"/>
              </a:rPr>
              <a:t>What is a battery?</a:t>
            </a:r>
          </a:p>
        </p:txBody>
      </p:sp>
      <p:sp>
        <p:nvSpPr>
          <p:cNvPr id="13" name="TextBox 13"/>
          <p:cNvSpPr txBox="1"/>
          <p:nvPr/>
        </p:nvSpPr>
        <p:spPr>
          <a:xfrm>
            <a:off x="1544244" y="3626795"/>
            <a:ext cx="2385833" cy="503343"/>
          </a:xfrm>
          <a:prstGeom prst="rect">
            <a:avLst/>
          </a:prstGeom>
        </p:spPr>
        <p:txBody>
          <a:bodyPr wrap="square" lIns="0" tIns="0" rIns="0" bIns="0" rtlCol="0" anchor="t">
            <a:spAutoFit/>
          </a:bodyPr>
          <a:lstStyle/>
          <a:p>
            <a:pPr>
              <a:lnSpc>
                <a:spcPts val="1293"/>
              </a:lnSpc>
            </a:pPr>
            <a:r>
              <a:rPr lang="en-US" sz="1400">
                <a:solidFill>
                  <a:srgbClr val="000000"/>
                </a:solidFill>
                <a:latin typeface="Glacial Indifference"/>
                <a:ea typeface="Glacial Indifference"/>
                <a:cs typeface="Glacial Indifference"/>
                <a:sym typeface="Glacial Indifference"/>
              </a:rPr>
              <a:t>Definitions and fun resources to get familiar with the battery universe. </a:t>
            </a:r>
          </a:p>
        </p:txBody>
      </p:sp>
      <p:sp>
        <p:nvSpPr>
          <p:cNvPr id="14" name="TextBox 14"/>
          <p:cNvSpPr txBox="1"/>
          <p:nvPr/>
        </p:nvSpPr>
        <p:spPr>
          <a:xfrm>
            <a:off x="5497659" y="2815325"/>
            <a:ext cx="716221" cy="395365"/>
          </a:xfrm>
          <a:prstGeom prst="rect">
            <a:avLst/>
          </a:prstGeom>
        </p:spPr>
        <p:txBody>
          <a:bodyPr wrap="square" lIns="0" tIns="0" rIns="0" bIns="0" rtlCol="0" anchor="t">
            <a:spAutoFit/>
          </a:bodyPr>
          <a:lstStyle/>
          <a:p>
            <a:pPr>
              <a:lnSpc>
                <a:spcPts val="2737"/>
              </a:lnSpc>
              <a:spcBef>
                <a:spcPct val="0"/>
              </a:spcBef>
            </a:pPr>
            <a:r>
              <a:rPr lang="en-US" sz="3600" b="1" spc="-197">
                <a:solidFill>
                  <a:srgbClr val="0C0B45"/>
                </a:solidFill>
                <a:latin typeface="Helvetica Now Bold"/>
                <a:ea typeface="Helvetica Now Bold"/>
                <a:cs typeface="Helvetica Now Bold"/>
                <a:sym typeface="Helvetica Now Bold"/>
              </a:rPr>
              <a:t>05</a:t>
            </a:r>
          </a:p>
        </p:txBody>
      </p:sp>
      <p:sp>
        <p:nvSpPr>
          <p:cNvPr id="15" name="TextBox 15"/>
          <p:cNvSpPr txBox="1"/>
          <p:nvPr/>
        </p:nvSpPr>
        <p:spPr>
          <a:xfrm>
            <a:off x="6427422" y="2869687"/>
            <a:ext cx="2385833" cy="192873"/>
          </a:xfrm>
          <a:prstGeom prst="rect">
            <a:avLst/>
          </a:prstGeom>
        </p:spPr>
        <p:txBody>
          <a:bodyPr wrap="square" lIns="0" tIns="0" rIns="0" bIns="0" rtlCol="0" anchor="t">
            <a:spAutoFit/>
          </a:bodyPr>
          <a:lstStyle/>
          <a:p>
            <a:pPr>
              <a:lnSpc>
                <a:spcPts val="1277"/>
              </a:lnSpc>
              <a:spcBef>
                <a:spcPct val="0"/>
              </a:spcBef>
            </a:pPr>
            <a:r>
              <a:rPr lang="en-US" b="1" spc="-43">
                <a:solidFill>
                  <a:srgbClr val="0C0B45"/>
                </a:solidFill>
                <a:latin typeface="Helvetica Now Bold"/>
                <a:ea typeface="Helvetica Now Bold"/>
                <a:cs typeface="Helvetica Now Bold"/>
                <a:sym typeface="Helvetica Now Bold"/>
              </a:rPr>
              <a:t>A little battery history</a:t>
            </a:r>
          </a:p>
        </p:txBody>
      </p:sp>
      <p:sp>
        <p:nvSpPr>
          <p:cNvPr id="16" name="TextBox 16"/>
          <p:cNvSpPr txBox="1"/>
          <p:nvPr/>
        </p:nvSpPr>
        <p:spPr>
          <a:xfrm>
            <a:off x="6438474" y="3175812"/>
            <a:ext cx="2385833" cy="503343"/>
          </a:xfrm>
          <a:prstGeom prst="rect">
            <a:avLst/>
          </a:prstGeom>
        </p:spPr>
        <p:txBody>
          <a:bodyPr wrap="square" lIns="0" tIns="0" rIns="0" bIns="0" rtlCol="0" anchor="t">
            <a:spAutoFit/>
          </a:bodyPr>
          <a:lstStyle/>
          <a:p>
            <a:pPr>
              <a:lnSpc>
                <a:spcPts val="1293"/>
              </a:lnSpc>
              <a:spcBef>
                <a:spcPct val="0"/>
              </a:spcBef>
            </a:pPr>
            <a:r>
              <a:rPr lang="en-US" sz="1400">
                <a:solidFill>
                  <a:srgbClr val="000000"/>
                </a:solidFill>
                <a:latin typeface="Glacial Indifference"/>
                <a:ea typeface="Glacial Indifference"/>
                <a:cs typeface="Glacial Indifference"/>
                <a:sym typeface="Glacial Indifference"/>
              </a:rPr>
              <a:t>When and how were batteries invented? Discover their history!</a:t>
            </a:r>
          </a:p>
        </p:txBody>
      </p:sp>
      <p:sp>
        <p:nvSpPr>
          <p:cNvPr id="17" name="TextBox 17"/>
          <p:cNvSpPr txBox="1"/>
          <p:nvPr/>
        </p:nvSpPr>
        <p:spPr>
          <a:xfrm>
            <a:off x="5185615" y="7862262"/>
            <a:ext cx="716221" cy="395365"/>
          </a:xfrm>
          <a:prstGeom prst="rect">
            <a:avLst/>
          </a:prstGeom>
        </p:spPr>
        <p:txBody>
          <a:bodyPr lIns="0" tIns="0" rIns="0" bIns="0" rtlCol="0" anchor="t">
            <a:spAutoFit/>
          </a:bodyPr>
          <a:lstStyle/>
          <a:p>
            <a:pPr>
              <a:lnSpc>
                <a:spcPts val="2737"/>
              </a:lnSpc>
              <a:spcBef>
                <a:spcPct val="0"/>
              </a:spcBef>
            </a:pPr>
            <a:r>
              <a:rPr lang="en-US" sz="3600" b="1" spc="-197" dirty="0">
                <a:solidFill>
                  <a:srgbClr val="0C0B45"/>
                </a:solidFill>
                <a:latin typeface="Helvetica Now Bold"/>
                <a:ea typeface="Helvetica Now Bold"/>
                <a:cs typeface="Helvetica Now Bold"/>
                <a:sym typeface="Helvetica Now Bold"/>
              </a:rPr>
              <a:t>10</a:t>
            </a:r>
          </a:p>
        </p:txBody>
      </p:sp>
      <p:sp>
        <p:nvSpPr>
          <p:cNvPr id="18" name="TextBox 18"/>
          <p:cNvSpPr txBox="1"/>
          <p:nvPr/>
        </p:nvSpPr>
        <p:spPr>
          <a:xfrm>
            <a:off x="6213877" y="8027966"/>
            <a:ext cx="4351977" cy="192873"/>
          </a:xfrm>
          <a:prstGeom prst="rect">
            <a:avLst/>
          </a:prstGeom>
        </p:spPr>
        <p:txBody>
          <a:bodyPr wrap="square" lIns="0" tIns="0" rIns="0" bIns="0" rtlCol="0" anchor="t">
            <a:spAutoFit/>
          </a:bodyPr>
          <a:lstStyle/>
          <a:p>
            <a:pPr>
              <a:lnSpc>
                <a:spcPts val="1277"/>
              </a:lnSpc>
              <a:spcBef>
                <a:spcPct val="0"/>
              </a:spcBef>
            </a:pPr>
            <a:r>
              <a:rPr lang="en-US" b="1" spc="-43" dirty="0">
                <a:solidFill>
                  <a:srgbClr val="0C0B45"/>
                </a:solidFill>
                <a:latin typeface="Helvetica Now Bold"/>
                <a:ea typeface="Helvetica Now Bold"/>
                <a:cs typeface="Helvetica Now Bold"/>
                <a:sym typeface="Helvetica Now Bold"/>
              </a:rPr>
              <a:t>A raccoon’s guide to battery recycling</a:t>
            </a:r>
          </a:p>
        </p:txBody>
      </p:sp>
      <p:sp>
        <p:nvSpPr>
          <p:cNvPr id="19" name="TextBox 19"/>
          <p:cNvSpPr txBox="1"/>
          <p:nvPr/>
        </p:nvSpPr>
        <p:spPr>
          <a:xfrm>
            <a:off x="6213877" y="8332078"/>
            <a:ext cx="2385833" cy="503343"/>
          </a:xfrm>
          <a:prstGeom prst="rect">
            <a:avLst/>
          </a:prstGeom>
        </p:spPr>
        <p:txBody>
          <a:bodyPr lIns="0" tIns="0" rIns="0" bIns="0" rtlCol="0" anchor="t">
            <a:spAutoFit/>
          </a:bodyPr>
          <a:lstStyle/>
          <a:p>
            <a:pPr>
              <a:lnSpc>
                <a:spcPts val="1293"/>
              </a:lnSpc>
              <a:spcBef>
                <a:spcPct val="0"/>
              </a:spcBef>
            </a:pPr>
            <a:r>
              <a:rPr lang="en-US" sz="1400" dirty="0">
                <a:solidFill>
                  <a:srgbClr val="000000"/>
                </a:solidFill>
                <a:latin typeface="Glacial Indifference"/>
                <a:ea typeface="Glacial Indifference"/>
                <a:cs typeface="Glacial Indifference"/>
                <a:sym typeface="Glacial Indifference"/>
              </a:rPr>
              <a:t>Watch a video and learn how animals recycle things, and why you should, too!</a:t>
            </a:r>
          </a:p>
        </p:txBody>
      </p:sp>
      <p:sp>
        <p:nvSpPr>
          <p:cNvPr id="20" name="TextBox 20"/>
          <p:cNvSpPr txBox="1"/>
          <p:nvPr/>
        </p:nvSpPr>
        <p:spPr>
          <a:xfrm>
            <a:off x="11074400" y="4840064"/>
            <a:ext cx="716221" cy="395365"/>
          </a:xfrm>
          <a:prstGeom prst="rect">
            <a:avLst/>
          </a:prstGeom>
        </p:spPr>
        <p:txBody>
          <a:bodyPr lIns="0" tIns="0" rIns="0" bIns="0" rtlCol="0" anchor="t">
            <a:spAutoFit/>
          </a:bodyPr>
          <a:lstStyle/>
          <a:p>
            <a:pPr>
              <a:lnSpc>
                <a:spcPts val="2737"/>
              </a:lnSpc>
              <a:spcBef>
                <a:spcPct val="0"/>
              </a:spcBef>
            </a:pPr>
            <a:r>
              <a:rPr lang="en-US" sz="3600" b="1" spc="-197">
                <a:solidFill>
                  <a:srgbClr val="0C0B45"/>
                </a:solidFill>
                <a:latin typeface="Helvetica Now Bold"/>
                <a:ea typeface="Helvetica Now Bold"/>
                <a:cs typeface="Helvetica Now Bold"/>
                <a:sym typeface="Helvetica Now Bold"/>
              </a:rPr>
              <a:t>12</a:t>
            </a:r>
          </a:p>
        </p:txBody>
      </p:sp>
      <p:sp>
        <p:nvSpPr>
          <p:cNvPr id="21" name="TextBox 21"/>
          <p:cNvSpPr txBox="1"/>
          <p:nvPr/>
        </p:nvSpPr>
        <p:spPr>
          <a:xfrm>
            <a:off x="11450603" y="6190907"/>
            <a:ext cx="4116274" cy="192873"/>
          </a:xfrm>
          <a:prstGeom prst="rect">
            <a:avLst/>
          </a:prstGeom>
        </p:spPr>
        <p:txBody>
          <a:bodyPr wrap="square" lIns="0" tIns="0" rIns="0" bIns="0" rtlCol="0" anchor="t">
            <a:spAutoFit/>
          </a:bodyPr>
          <a:lstStyle/>
          <a:p>
            <a:pPr>
              <a:lnSpc>
                <a:spcPts val="1277"/>
              </a:lnSpc>
              <a:spcBef>
                <a:spcPct val="0"/>
              </a:spcBef>
            </a:pPr>
            <a:r>
              <a:rPr lang="en-US" b="1" spc="-43">
                <a:solidFill>
                  <a:srgbClr val="0C0B45"/>
                </a:solidFill>
                <a:latin typeface="Helvetica Now Bold"/>
                <a:ea typeface="Helvetica Now Bold"/>
                <a:cs typeface="Helvetica Now Bold"/>
                <a:sym typeface="Helvetica Now Bold"/>
              </a:rPr>
              <a:t>How are batteries recycled? </a:t>
            </a:r>
          </a:p>
        </p:txBody>
      </p:sp>
      <p:sp>
        <p:nvSpPr>
          <p:cNvPr id="22" name="TextBox 22"/>
          <p:cNvSpPr txBox="1"/>
          <p:nvPr/>
        </p:nvSpPr>
        <p:spPr>
          <a:xfrm>
            <a:off x="11879477" y="5204673"/>
            <a:ext cx="2385833" cy="468077"/>
          </a:xfrm>
          <a:prstGeom prst="rect">
            <a:avLst/>
          </a:prstGeom>
        </p:spPr>
        <p:txBody>
          <a:bodyPr lIns="0" tIns="0" rIns="0" bIns="0" rtlCol="0" anchor="t">
            <a:spAutoFit/>
          </a:bodyPr>
          <a:lstStyle/>
          <a:p>
            <a:pPr>
              <a:lnSpc>
                <a:spcPts val="1185"/>
              </a:lnSpc>
            </a:pPr>
            <a:r>
              <a:rPr lang="en-US" sz="1400">
                <a:solidFill>
                  <a:srgbClr val="000000"/>
                </a:solidFill>
                <a:latin typeface="Glacial Indifference" panose="020B0604020202020204" charset="0"/>
                <a:ea typeface="Garet"/>
                <a:cs typeface="Garet"/>
                <a:sym typeface="Garet"/>
              </a:rPr>
              <a:t>Learn about the three steps to safely recycle batteries in your community. </a:t>
            </a:r>
          </a:p>
        </p:txBody>
      </p:sp>
      <p:sp>
        <p:nvSpPr>
          <p:cNvPr id="23" name="TextBox 23"/>
          <p:cNvSpPr txBox="1"/>
          <p:nvPr/>
        </p:nvSpPr>
        <p:spPr>
          <a:xfrm>
            <a:off x="10586112" y="6164932"/>
            <a:ext cx="716221" cy="395365"/>
          </a:xfrm>
          <a:prstGeom prst="rect">
            <a:avLst/>
          </a:prstGeom>
        </p:spPr>
        <p:txBody>
          <a:bodyPr lIns="0" tIns="0" rIns="0" bIns="0" rtlCol="0" anchor="t">
            <a:spAutoFit/>
          </a:bodyPr>
          <a:lstStyle/>
          <a:p>
            <a:pPr>
              <a:lnSpc>
                <a:spcPts val="2737"/>
              </a:lnSpc>
              <a:spcBef>
                <a:spcPct val="0"/>
              </a:spcBef>
            </a:pPr>
            <a:r>
              <a:rPr lang="en-US" sz="3600" b="1" spc="-197">
                <a:solidFill>
                  <a:srgbClr val="0C0B45"/>
                </a:solidFill>
                <a:latin typeface="Helvetica Now Bold"/>
                <a:ea typeface="Helvetica Now Bold"/>
                <a:cs typeface="Helvetica Now Bold"/>
                <a:sym typeface="Helvetica Now Bold"/>
              </a:rPr>
              <a:t>14</a:t>
            </a:r>
          </a:p>
        </p:txBody>
      </p:sp>
      <p:sp>
        <p:nvSpPr>
          <p:cNvPr id="24" name="TextBox 24"/>
          <p:cNvSpPr txBox="1"/>
          <p:nvPr/>
        </p:nvSpPr>
        <p:spPr>
          <a:xfrm>
            <a:off x="11855357" y="7437420"/>
            <a:ext cx="3877912" cy="192873"/>
          </a:xfrm>
          <a:prstGeom prst="rect">
            <a:avLst/>
          </a:prstGeom>
        </p:spPr>
        <p:txBody>
          <a:bodyPr wrap="square" lIns="0" tIns="0" rIns="0" bIns="0" rtlCol="0" anchor="t">
            <a:spAutoFit/>
          </a:bodyPr>
          <a:lstStyle/>
          <a:p>
            <a:pPr>
              <a:lnSpc>
                <a:spcPts val="1277"/>
              </a:lnSpc>
              <a:spcBef>
                <a:spcPct val="0"/>
              </a:spcBef>
            </a:pPr>
            <a:r>
              <a:rPr lang="en-US" b="1" spc="-43">
                <a:solidFill>
                  <a:srgbClr val="0C0B45"/>
                </a:solidFill>
                <a:latin typeface="Helvetica Now Bold"/>
                <a:ea typeface="Helvetica Now Bold"/>
                <a:cs typeface="Helvetica Now Bold"/>
                <a:sym typeface="Helvetica Now Bold"/>
              </a:rPr>
              <a:t>What can old batteries become?</a:t>
            </a:r>
          </a:p>
        </p:txBody>
      </p:sp>
      <p:sp>
        <p:nvSpPr>
          <p:cNvPr id="25" name="TextBox 25"/>
          <p:cNvSpPr txBox="1"/>
          <p:nvPr/>
        </p:nvSpPr>
        <p:spPr>
          <a:xfrm>
            <a:off x="11432510" y="6520990"/>
            <a:ext cx="2385833" cy="336631"/>
          </a:xfrm>
          <a:prstGeom prst="rect">
            <a:avLst/>
          </a:prstGeom>
        </p:spPr>
        <p:txBody>
          <a:bodyPr lIns="0" tIns="0" rIns="0" bIns="0" rtlCol="0" anchor="t">
            <a:spAutoFit/>
          </a:bodyPr>
          <a:lstStyle/>
          <a:p>
            <a:pPr>
              <a:lnSpc>
                <a:spcPts val="1293"/>
              </a:lnSpc>
              <a:spcBef>
                <a:spcPct val="0"/>
              </a:spcBef>
            </a:pPr>
            <a:r>
              <a:rPr lang="en-US" sz="1400">
                <a:solidFill>
                  <a:srgbClr val="000000"/>
                </a:solidFill>
                <a:latin typeface="Glacial Indifference"/>
                <a:ea typeface="Glacial Indifference"/>
                <a:cs typeface="Glacial Indifference"/>
                <a:sym typeface="Glacial Indifference"/>
              </a:rPr>
              <a:t>Learn the battery recycling journey.  </a:t>
            </a:r>
          </a:p>
        </p:txBody>
      </p:sp>
      <p:sp>
        <p:nvSpPr>
          <p:cNvPr id="26" name="TextBox 26"/>
          <p:cNvSpPr txBox="1"/>
          <p:nvPr/>
        </p:nvSpPr>
        <p:spPr>
          <a:xfrm>
            <a:off x="11069131" y="7395872"/>
            <a:ext cx="691036" cy="395365"/>
          </a:xfrm>
          <a:prstGeom prst="rect">
            <a:avLst/>
          </a:prstGeom>
        </p:spPr>
        <p:txBody>
          <a:bodyPr lIns="0" tIns="0" rIns="0" bIns="0" rtlCol="0" anchor="t">
            <a:spAutoFit/>
          </a:bodyPr>
          <a:lstStyle/>
          <a:p>
            <a:pPr>
              <a:lnSpc>
                <a:spcPts val="2737"/>
              </a:lnSpc>
              <a:spcBef>
                <a:spcPct val="0"/>
              </a:spcBef>
            </a:pPr>
            <a:r>
              <a:rPr lang="en-US" sz="3600" b="1" spc="-197">
                <a:solidFill>
                  <a:srgbClr val="0C0B45"/>
                </a:solidFill>
                <a:latin typeface="Helvetica Now Bold"/>
                <a:ea typeface="Helvetica Now Bold"/>
                <a:cs typeface="Helvetica Now Bold"/>
                <a:sym typeface="Helvetica Now Bold"/>
              </a:rPr>
              <a:t>15</a:t>
            </a:r>
          </a:p>
        </p:txBody>
      </p:sp>
      <p:sp>
        <p:nvSpPr>
          <p:cNvPr id="27" name="TextBox 27"/>
          <p:cNvSpPr txBox="1"/>
          <p:nvPr/>
        </p:nvSpPr>
        <p:spPr>
          <a:xfrm>
            <a:off x="11432510" y="8729510"/>
            <a:ext cx="5363150" cy="192873"/>
          </a:xfrm>
          <a:prstGeom prst="rect">
            <a:avLst/>
          </a:prstGeom>
        </p:spPr>
        <p:txBody>
          <a:bodyPr wrap="square" lIns="0" tIns="0" rIns="0" bIns="0" rtlCol="0" anchor="t">
            <a:spAutoFit/>
          </a:bodyPr>
          <a:lstStyle/>
          <a:p>
            <a:pPr>
              <a:lnSpc>
                <a:spcPts val="1277"/>
              </a:lnSpc>
              <a:spcBef>
                <a:spcPct val="0"/>
              </a:spcBef>
            </a:pPr>
            <a:r>
              <a:rPr lang="en-US" b="1" spc="-43">
                <a:solidFill>
                  <a:srgbClr val="0C0B45"/>
                </a:solidFill>
                <a:latin typeface="Helvetica Now Bold"/>
                <a:ea typeface="Helvetica Now Bold"/>
                <a:cs typeface="Helvetica Now Bold"/>
                <a:sym typeface="Helvetica Now Bold"/>
              </a:rPr>
              <a:t>Fun games and activities</a:t>
            </a:r>
          </a:p>
        </p:txBody>
      </p:sp>
      <p:sp>
        <p:nvSpPr>
          <p:cNvPr id="28" name="TextBox 28"/>
          <p:cNvSpPr txBox="1"/>
          <p:nvPr/>
        </p:nvSpPr>
        <p:spPr>
          <a:xfrm>
            <a:off x="11860626" y="7718911"/>
            <a:ext cx="2301937" cy="503343"/>
          </a:xfrm>
          <a:prstGeom prst="rect">
            <a:avLst/>
          </a:prstGeom>
        </p:spPr>
        <p:txBody>
          <a:bodyPr lIns="0" tIns="0" rIns="0" bIns="0" rtlCol="0" anchor="t">
            <a:spAutoFit/>
          </a:bodyPr>
          <a:lstStyle/>
          <a:p>
            <a:pPr>
              <a:lnSpc>
                <a:spcPts val="1293"/>
              </a:lnSpc>
              <a:spcBef>
                <a:spcPct val="0"/>
              </a:spcBef>
            </a:pPr>
            <a:r>
              <a:rPr lang="en-US" sz="1400">
                <a:solidFill>
                  <a:srgbClr val="000000"/>
                </a:solidFill>
                <a:latin typeface="Glacial Indifference"/>
                <a:ea typeface="Glacial Indifference"/>
                <a:cs typeface="Glacial Indifference"/>
                <a:sym typeface="Glacial Indifference"/>
              </a:rPr>
              <a:t>Battery components can be used in new products. Find out how.  </a:t>
            </a:r>
          </a:p>
        </p:txBody>
      </p:sp>
      <p:sp>
        <p:nvSpPr>
          <p:cNvPr id="29" name="TextBox 29"/>
          <p:cNvSpPr txBox="1"/>
          <p:nvPr/>
        </p:nvSpPr>
        <p:spPr>
          <a:xfrm>
            <a:off x="10586112" y="8646635"/>
            <a:ext cx="716221" cy="395365"/>
          </a:xfrm>
          <a:prstGeom prst="rect">
            <a:avLst/>
          </a:prstGeom>
        </p:spPr>
        <p:txBody>
          <a:bodyPr lIns="0" tIns="0" rIns="0" bIns="0" rtlCol="0" anchor="t">
            <a:spAutoFit/>
          </a:bodyPr>
          <a:lstStyle/>
          <a:p>
            <a:pPr>
              <a:lnSpc>
                <a:spcPts val="2737"/>
              </a:lnSpc>
              <a:spcBef>
                <a:spcPct val="0"/>
              </a:spcBef>
            </a:pPr>
            <a:r>
              <a:rPr lang="en-US" sz="3600" b="1" spc="-197">
                <a:solidFill>
                  <a:srgbClr val="0C0B45"/>
                </a:solidFill>
                <a:latin typeface="Helvetica Now Bold"/>
                <a:ea typeface="Helvetica Now Bold"/>
                <a:cs typeface="Helvetica Now Bold"/>
                <a:sym typeface="Helvetica Now Bold"/>
              </a:rPr>
              <a:t>16</a:t>
            </a:r>
          </a:p>
        </p:txBody>
      </p:sp>
      <p:sp>
        <p:nvSpPr>
          <p:cNvPr id="30" name="TextBox 30"/>
          <p:cNvSpPr txBox="1"/>
          <p:nvPr/>
        </p:nvSpPr>
        <p:spPr>
          <a:xfrm>
            <a:off x="6213879" y="4203311"/>
            <a:ext cx="3422677" cy="192873"/>
          </a:xfrm>
          <a:prstGeom prst="rect">
            <a:avLst/>
          </a:prstGeom>
        </p:spPr>
        <p:txBody>
          <a:bodyPr wrap="square" lIns="0" tIns="0" rIns="0" bIns="0" rtlCol="0" anchor="t">
            <a:spAutoFit/>
          </a:bodyPr>
          <a:lstStyle/>
          <a:p>
            <a:pPr>
              <a:lnSpc>
                <a:spcPts val="1277"/>
              </a:lnSpc>
              <a:spcBef>
                <a:spcPct val="0"/>
              </a:spcBef>
            </a:pPr>
            <a:r>
              <a:rPr lang="en-US" b="1" spc="-43">
                <a:solidFill>
                  <a:srgbClr val="0C0B45"/>
                </a:solidFill>
                <a:latin typeface="Helvetica Now Bold"/>
                <a:ea typeface="Helvetica Now Bold"/>
                <a:cs typeface="Helvetica Now Bold"/>
                <a:sym typeface="Helvetica Now Bold"/>
              </a:rPr>
              <a:t>The different types of batteries</a:t>
            </a:r>
          </a:p>
        </p:txBody>
      </p:sp>
      <p:sp>
        <p:nvSpPr>
          <p:cNvPr id="31" name="TextBox 31"/>
          <p:cNvSpPr txBox="1"/>
          <p:nvPr/>
        </p:nvSpPr>
        <p:spPr>
          <a:xfrm>
            <a:off x="11450603" y="9054454"/>
            <a:ext cx="2385833" cy="336631"/>
          </a:xfrm>
          <a:prstGeom prst="rect">
            <a:avLst/>
          </a:prstGeom>
        </p:spPr>
        <p:txBody>
          <a:bodyPr lIns="0" tIns="0" rIns="0" bIns="0" rtlCol="0" anchor="t">
            <a:spAutoFit/>
          </a:bodyPr>
          <a:lstStyle/>
          <a:p>
            <a:pPr>
              <a:lnSpc>
                <a:spcPts val="1293"/>
              </a:lnSpc>
              <a:spcBef>
                <a:spcPct val="0"/>
              </a:spcBef>
            </a:pPr>
            <a:r>
              <a:rPr lang="en-US" sz="1400">
                <a:solidFill>
                  <a:srgbClr val="000000"/>
                </a:solidFill>
                <a:latin typeface="Glacial Indifference"/>
                <a:ea typeface="Glacial Indifference"/>
                <a:cs typeface="Glacial Indifference"/>
                <a:sym typeface="Glacial Indifference"/>
              </a:rPr>
              <a:t>Have fun with our battery recycling games and activities! </a:t>
            </a:r>
          </a:p>
        </p:txBody>
      </p:sp>
      <p:sp>
        <p:nvSpPr>
          <p:cNvPr id="32" name="TextBox 32"/>
          <p:cNvSpPr txBox="1"/>
          <p:nvPr/>
        </p:nvSpPr>
        <p:spPr>
          <a:xfrm>
            <a:off x="5185616" y="4289364"/>
            <a:ext cx="716221" cy="395365"/>
          </a:xfrm>
          <a:prstGeom prst="rect">
            <a:avLst/>
          </a:prstGeom>
        </p:spPr>
        <p:txBody>
          <a:bodyPr wrap="square" lIns="0" tIns="0" rIns="0" bIns="0" rtlCol="0" anchor="t">
            <a:spAutoFit/>
          </a:bodyPr>
          <a:lstStyle/>
          <a:p>
            <a:pPr>
              <a:lnSpc>
                <a:spcPts val="2737"/>
              </a:lnSpc>
              <a:spcBef>
                <a:spcPct val="0"/>
              </a:spcBef>
            </a:pPr>
            <a:r>
              <a:rPr lang="en-US" sz="3600" b="1" spc="-197">
                <a:solidFill>
                  <a:srgbClr val="0C0B45"/>
                </a:solidFill>
                <a:latin typeface="Helvetica Now Bold"/>
                <a:ea typeface="Helvetica Now Bold"/>
                <a:cs typeface="Helvetica Now Bold"/>
                <a:sym typeface="Helvetica Now Bold"/>
              </a:rPr>
              <a:t>06</a:t>
            </a:r>
          </a:p>
        </p:txBody>
      </p:sp>
      <p:sp>
        <p:nvSpPr>
          <p:cNvPr id="33" name="TextBox 33"/>
          <p:cNvSpPr txBox="1"/>
          <p:nvPr/>
        </p:nvSpPr>
        <p:spPr>
          <a:xfrm>
            <a:off x="11860626" y="4905291"/>
            <a:ext cx="3784164" cy="192873"/>
          </a:xfrm>
          <a:prstGeom prst="rect">
            <a:avLst/>
          </a:prstGeom>
        </p:spPr>
        <p:txBody>
          <a:bodyPr wrap="square" lIns="0" tIns="0" rIns="0" bIns="0" rtlCol="0" anchor="t">
            <a:spAutoFit/>
          </a:bodyPr>
          <a:lstStyle/>
          <a:p>
            <a:pPr>
              <a:lnSpc>
                <a:spcPts val="1277"/>
              </a:lnSpc>
              <a:spcBef>
                <a:spcPct val="0"/>
              </a:spcBef>
            </a:pPr>
            <a:r>
              <a:rPr lang="en-US" b="1" spc="-43">
                <a:solidFill>
                  <a:srgbClr val="0C0B45"/>
                </a:solidFill>
                <a:latin typeface="Helvetica Now Bold"/>
                <a:ea typeface="Helvetica Now Bold"/>
                <a:cs typeface="Helvetica Now Bold"/>
                <a:sym typeface="Helvetica Now Bold"/>
              </a:rPr>
              <a:t>Collect, Protect, Drop Off</a:t>
            </a:r>
          </a:p>
        </p:txBody>
      </p:sp>
      <p:sp>
        <p:nvSpPr>
          <p:cNvPr id="34" name="TextBox 34"/>
          <p:cNvSpPr txBox="1"/>
          <p:nvPr/>
        </p:nvSpPr>
        <p:spPr>
          <a:xfrm>
            <a:off x="6213878" y="4487046"/>
            <a:ext cx="2385833" cy="503343"/>
          </a:xfrm>
          <a:prstGeom prst="rect">
            <a:avLst/>
          </a:prstGeom>
        </p:spPr>
        <p:txBody>
          <a:bodyPr wrap="square" lIns="0" tIns="0" rIns="0" bIns="0" rtlCol="0" anchor="t">
            <a:spAutoFit/>
          </a:bodyPr>
          <a:lstStyle/>
          <a:p>
            <a:pPr>
              <a:lnSpc>
                <a:spcPts val="1293"/>
              </a:lnSpc>
              <a:spcBef>
                <a:spcPct val="0"/>
              </a:spcBef>
            </a:pPr>
            <a:r>
              <a:rPr lang="en-US" sz="1400">
                <a:solidFill>
                  <a:srgbClr val="000000"/>
                </a:solidFill>
                <a:latin typeface="Glacial Indifference"/>
                <a:ea typeface="Glacial Indifference"/>
                <a:cs typeface="Glacial Indifference"/>
                <a:sym typeface="Glacial Indifference"/>
              </a:rPr>
              <a:t>Learn about the difference between single-use and rechargeable batteries </a:t>
            </a:r>
          </a:p>
        </p:txBody>
      </p:sp>
      <p:sp>
        <p:nvSpPr>
          <p:cNvPr id="35" name="Freeform 35"/>
          <p:cNvSpPr/>
          <p:nvPr/>
        </p:nvSpPr>
        <p:spPr>
          <a:xfrm flipH="1">
            <a:off x="1910600" y="4683229"/>
            <a:ext cx="2779026" cy="2211270"/>
          </a:xfrm>
          <a:custGeom>
            <a:avLst/>
            <a:gdLst/>
            <a:ahLst/>
            <a:cxnLst/>
            <a:rect l="l" t="t" r="r" b="b"/>
            <a:pathLst>
              <a:path w="2327035" h="1884898">
                <a:moveTo>
                  <a:pt x="2327035" y="0"/>
                </a:moveTo>
                <a:lnTo>
                  <a:pt x="0" y="0"/>
                </a:lnTo>
                <a:lnTo>
                  <a:pt x="0" y="1884898"/>
                </a:lnTo>
                <a:lnTo>
                  <a:pt x="2327035" y="1884898"/>
                </a:lnTo>
                <a:lnTo>
                  <a:pt x="2327035"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6" name="Freeform 36"/>
          <p:cNvSpPr/>
          <p:nvPr/>
        </p:nvSpPr>
        <p:spPr>
          <a:xfrm>
            <a:off x="189525" y="6334772"/>
            <a:ext cx="3171985" cy="3348480"/>
          </a:xfrm>
          <a:custGeom>
            <a:avLst/>
            <a:gdLst/>
            <a:ahLst/>
            <a:cxnLst/>
            <a:rect l="l" t="t" r="r" b="b"/>
            <a:pathLst>
              <a:path w="2022885" h="2270985">
                <a:moveTo>
                  <a:pt x="0" y="0"/>
                </a:moveTo>
                <a:lnTo>
                  <a:pt x="2022885" y="0"/>
                </a:lnTo>
                <a:lnTo>
                  <a:pt x="2022885" y="2270985"/>
                </a:lnTo>
                <a:lnTo>
                  <a:pt x="0" y="2270985"/>
                </a:lnTo>
                <a:lnTo>
                  <a:pt x="0" y="0"/>
                </a:lnTo>
                <a:close/>
              </a:path>
            </a:pathLst>
          </a:custGeom>
          <a:blipFill>
            <a:blip r:embed="rId5"/>
            <a:stretch>
              <a:fillRect/>
            </a:stretch>
          </a:blipFill>
        </p:spPr>
        <p:txBody>
          <a:bodyPr/>
          <a:lstStyle/>
          <a:p>
            <a:endParaRPr lang="en-US"/>
          </a:p>
        </p:txBody>
      </p:sp>
      <p:sp>
        <p:nvSpPr>
          <p:cNvPr id="37" name="TextBox 37"/>
          <p:cNvSpPr txBox="1"/>
          <p:nvPr/>
        </p:nvSpPr>
        <p:spPr>
          <a:xfrm>
            <a:off x="2137671" y="5156600"/>
            <a:ext cx="2438400" cy="855619"/>
          </a:xfrm>
          <a:prstGeom prst="rect">
            <a:avLst/>
          </a:prstGeom>
        </p:spPr>
        <p:txBody>
          <a:bodyPr wrap="square" lIns="0" tIns="0" rIns="0" bIns="0" rtlCol="0" anchor="t">
            <a:spAutoFit/>
          </a:bodyPr>
          <a:lstStyle/>
          <a:p>
            <a:pPr algn="ctr">
              <a:lnSpc>
                <a:spcPts val="1728"/>
              </a:lnSpc>
            </a:pPr>
            <a:r>
              <a:rPr lang="en-US" sz="1234" b="1">
                <a:solidFill>
                  <a:srgbClr val="000000"/>
                </a:solidFill>
                <a:latin typeface="Neighbor 2 Heavy"/>
                <a:ea typeface="Neighbor 2 Heavy"/>
                <a:cs typeface="Neighbor 2 Heavy"/>
                <a:sym typeface="Neighbor 2 Heavy"/>
              </a:rPr>
              <a:t>HI, I’M SMARTY THE SMART BATTERY CONTAINER! I’M SO HAPPY TO JOIN YOU ON THIS ADVENTURE!</a:t>
            </a:r>
          </a:p>
        </p:txBody>
      </p:sp>
      <p:sp>
        <p:nvSpPr>
          <p:cNvPr id="38" name="TextBox 38"/>
          <p:cNvSpPr txBox="1"/>
          <p:nvPr/>
        </p:nvSpPr>
        <p:spPr>
          <a:xfrm>
            <a:off x="1454135" y="1790908"/>
            <a:ext cx="716221" cy="395365"/>
          </a:xfrm>
          <a:prstGeom prst="rect">
            <a:avLst/>
          </a:prstGeom>
        </p:spPr>
        <p:txBody>
          <a:bodyPr wrap="square" lIns="0" tIns="0" rIns="0" bIns="0" rtlCol="0" anchor="t">
            <a:spAutoFit/>
          </a:bodyPr>
          <a:lstStyle/>
          <a:p>
            <a:pPr>
              <a:lnSpc>
                <a:spcPts val="2737"/>
              </a:lnSpc>
            </a:pPr>
            <a:r>
              <a:rPr lang="en-US" sz="3600" b="1" spc="-197">
                <a:solidFill>
                  <a:srgbClr val="0C0B45"/>
                </a:solidFill>
                <a:latin typeface="Helvetica Now Bold"/>
                <a:ea typeface="Helvetica Now Bold"/>
                <a:cs typeface="Helvetica Now Bold"/>
                <a:sym typeface="Helvetica Now Bold"/>
              </a:rPr>
              <a:t>03</a:t>
            </a:r>
          </a:p>
        </p:txBody>
      </p:sp>
      <p:sp>
        <p:nvSpPr>
          <p:cNvPr id="39" name="TextBox 39"/>
          <p:cNvSpPr txBox="1"/>
          <p:nvPr/>
        </p:nvSpPr>
        <p:spPr>
          <a:xfrm>
            <a:off x="2180967" y="1892153"/>
            <a:ext cx="3625251" cy="192873"/>
          </a:xfrm>
          <a:prstGeom prst="rect">
            <a:avLst/>
          </a:prstGeom>
        </p:spPr>
        <p:txBody>
          <a:bodyPr wrap="square" lIns="0" tIns="0" rIns="0" bIns="0" rtlCol="0" anchor="t">
            <a:spAutoFit/>
          </a:bodyPr>
          <a:lstStyle/>
          <a:p>
            <a:pPr>
              <a:lnSpc>
                <a:spcPts val="1277"/>
              </a:lnSpc>
            </a:pPr>
            <a:r>
              <a:rPr lang="en-US" b="1" spc="-43">
                <a:solidFill>
                  <a:srgbClr val="0C0B45"/>
                </a:solidFill>
                <a:latin typeface="Helvetica Now Bold"/>
                <a:ea typeface="Helvetica Now Bold"/>
                <a:cs typeface="Helvetica Now Bold"/>
                <a:sym typeface="Helvetica Now Bold"/>
              </a:rPr>
              <a:t>Meet Smarty &amp; Boxer</a:t>
            </a:r>
          </a:p>
        </p:txBody>
      </p:sp>
      <p:sp>
        <p:nvSpPr>
          <p:cNvPr id="40" name="TextBox 40"/>
          <p:cNvSpPr txBox="1"/>
          <p:nvPr/>
        </p:nvSpPr>
        <p:spPr>
          <a:xfrm>
            <a:off x="1544245" y="2202974"/>
            <a:ext cx="3625252" cy="503343"/>
          </a:xfrm>
          <a:prstGeom prst="rect">
            <a:avLst/>
          </a:prstGeom>
        </p:spPr>
        <p:txBody>
          <a:bodyPr wrap="square" lIns="0" tIns="0" rIns="0" bIns="0" rtlCol="0" anchor="t">
            <a:spAutoFit/>
          </a:bodyPr>
          <a:lstStyle/>
          <a:p>
            <a:pPr>
              <a:lnSpc>
                <a:spcPts val="1293"/>
              </a:lnSpc>
            </a:pPr>
            <a:r>
              <a:rPr lang="en-US" sz="1400">
                <a:solidFill>
                  <a:srgbClr val="000000"/>
                </a:solidFill>
                <a:latin typeface="Glacial Indifference"/>
                <a:ea typeface="Glacial Indifference"/>
                <a:cs typeface="Glacial Indifference"/>
                <a:sym typeface="Glacial Indifference"/>
              </a:rPr>
              <a:t>Meet Smarty and Boxer, our battery recycling mascots, willing to help you in this battery recycling learning journey.</a:t>
            </a:r>
          </a:p>
        </p:txBody>
      </p:sp>
      <p:sp>
        <p:nvSpPr>
          <p:cNvPr id="41" name="TextBox 41"/>
          <p:cNvSpPr txBox="1"/>
          <p:nvPr/>
        </p:nvSpPr>
        <p:spPr>
          <a:xfrm>
            <a:off x="6442091" y="5472719"/>
            <a:ext cx="4229574" cy="192873"/>
          </a:xfrm>
          <a:prstGeom prst="rect">
            <a:avLst/>
          </a:prstGeom>
        </p:spPr>
        <p:txBody>
          <a:bodyPr wrap="square" lIns="0" tIns="0" rIns="0" bIns="0" rtlCol="0" anchor="t">
            <a:spAutoFit/>
          </a:bodyPr>
          <a:lstStyle/>
          <a:p>
            <a:pPr>
              <a:lnSpc>
                <a:spcPts val="1277"/>
              </a:lnSpc>
              <a:spcBef>
                <a:spcPct val="0"/>
              </a:spcBef>
            </a:pPr>
            <a:r>
              <a:rPr lang="en-US" b="1" spc="-43" dirty="0">
                <a:solidFill>
                  <a:srgbClr val="0C0B45"/>
                </a:solidFill>
                <a:latin typeface="Helvetica Now Bold"/>
                <a:ea typeface="Helvetica Now Bold"/>
                <a:cs typeface="Helvetica Now Bold"/>
                <a:sym typeface="Helvetica Now Bold"/>
              </a:rPr>
              <a:t>How do batteries work?</a:t>
            </a:r>
          </a:p>
        </p:txBody>
      </p:sp>
      <p:sp>
        <p:nvSpPr>
          <p:cNvPr id="42" name="TextBox 42"/>
          <p:cNvSpPr txBox="1"/>
          <p:nvPr/>
        </p:nvSpPr>
        <p:spPr>
          <a:xfrm>
            <a:off x="5497659" y="5486237"/>
            <a:ext cx="716221" cy="395365"/>
          </a:xfrm>
          <a:prstGeom prst="rect">
            <a:avLst/>
          </a:prstGeom>
        </p:spPr>
        <p:txBody>
          <a:bodyPr lIns="0" tIns="0" rIns="0" bIns="0" rtlCol="0" anchor="t">
            <a:spAutoFit/>
          </a:bodyPr>
          <a:lstStyle/>
          <a:p>
            <a:pPr>
              <a:lnSpc>
                <a:spcPts val="2737"/>
              </a:lnSpc>
              <a:spcBef>
                <a:spcPct val="0"/>
              </a:spcBef>
            </a:pPr>
            <a:r>
              <a:rPr lang="en-US" sz="3600" b="1" spc="-197" dirty="0">
                <a:solidFill>
                  <a:srgbClr val="0C0B45"/>
                </a:solidFill>
                <a:latin typeface="Helvetica Now Bold"/>
                <a:ea typeface="Helvetica Now Bold"/>
                <a:cs typeface="Helvetica Now Bold"/>
                <a:sym typeface="Helvetica Now Bold"/>
              </a:rPr>
              <a:t>07</a:t>
            </a:r>
          </a:p>
        </p:txBody>
      </p:sp>
      <p:sp>
        <p:nvSpPr>
          <p:cNvPr id="43" name="TextBox 43"/>
          <p:cNvSpPr txBox="1"/>
          <p:nvPr/>
        </p:nvSpPr>
        <p:spPr>
          <a:xfrm>
            <a:off x="6427421" y="5749945"/>
            <a:ext cx="2385833" cy="670055"/>
          </a:xfrm>
          <a:prstGeom prst="rect">
            <a:avLst/>
          </a:prstGeom>
        </p:spPr>
        <p:txBody>
          <a:bodyPr wrap="square" lIns="0" tIns="0" rIns="0" bIns="0" rtlCol="0" anchor="t">
            <a:spAutoFit/>
          </a:bodyPr>
          <a:lstStyle/>
          <a:p>
            <a:pPr>
              <a:lnSpc>
                <a:spcPts val="1293"/>
              </a:lnSpc>
              <a:spcBef>
                <a:spcPct val="0"/>
              </a:spcBef>
            </a:pPr>
            <a:r>
              <a:rPr lang="en-US" sz="1400">
                <a:solidFill>
                  <a:srgbClr val="000000"/>
                </a:solidFill>
                <a:latin typeface="Glacial Indifference"/>
                <a:ea typeface="Glacial Indifference"/>
                <a:cs typeface="Glacial Indifference"/>
                <a:sym typeface="Glacial Indifference"/>
              </a:rPr>
              <a:t>Become a battery expert! Learn about the parts of a battery and how it generates electricity.</a:t>
            </a:r>
          </a:p>
        </p:txBody>
      </p:sp>
      <p:sp>
        <p:nvSpPr>
          <p:cNvPr id="45" name="TextBox 41">
            <a:extLst>
              <a:ext uri="{FF2B5EF4-FFF2-40B4-BE49-F238E27FC236}">
                <a16:creationId xmlns:a16="http://schemas.microsoft.com/office/drawing/2014/main" id="{8FB18711-6F5A-9BA9-1CEE-43D6B148E0E2}"/>
              </a:ext>
            </a:extLst>
          </p:cNvPr>
          <p:cNvSpPr txBox="1"/>
          <p:nvPr/>
        </p:nvSpPr>
        <p:spPr>
          <a:xfrm>
            <a:off x="6116971" y="6834159"/>
            <a:ext cx="4229574" cy="192873"/>
          </a:xfrm>
          <a:prstGeom prst="rect">
            <a:avLst/>
          </a:prstGeom>
        </p:spPr>
        <p:txBody>
          <a:bodyPr wrap="square" lIns="0" tIns="0" rIns="0" bIns="0" rtlCol="0" anchor="t">
            <a:spAutoFit/>
          </a:bodyPr>
          <a:lstStyle/>
          <a:p>
            <a:pPr>
              <a:lnSpc>
                <a:spcPts val="1277"/>
              </a:lnSpc>
              <a:spcBef>
                <a:spcPct val="0"/>
              </a:spcBef>
            </a:pPr>
            <a:r>
              <a:rPr lang="en-US" b="1" spc="-43" dirty="0">
                <a:solidFill>
                  <a:srgbClr val="0C0B45"/>
                </a:solidFill>
                <a:latin typeface="Helvetica Now Bold"/>
                <a:ea typeface="Helvetica Now Bold"/>
                <a:cs typeface="Helvetica Now Bold"/>
                <a:sym typeface="Helvetica Now Bold"/>
              </a:rPr>
              <a:t>Let’s make a lemon battery!</a:t>
            </a:r>
          </a:p>
        </p:txBody>
      </p:sp>
      <p:sp>
        <p:nvSpPr>
          <p:cNvPr id="47" name="TextBox 42">
            <a:extLst>
              <a:ext uri="{FF2B5EF4-FFF2-40B4-BE49-F238E27FC236}">
                <a16:creationId xmlns:a16="http://schemas.microsoft.com/office/drawing/2014/main" id="{37FC52E8-2DBA-F10F-709A-1599CE0BB447}"/>
              </a:ext>
            </a:extLst>
          </p:cNvPr>
          <p:cNvSpPr txBox="1"/>
          <p:nvPr/>
        </p:nvSpPr>
        <p:spPr>
          <a:xfrm>
            <a:off x="5172539" y="6847677"/>
            <a:ext cx="716221" cy="395365"/>
          </a:xfrm>
          <a:prstGeom prst="rect">
            <a:avLst/>
          </a:prstGeom>
        </p:spPr>
        <p:txBody>
          <a:bodyPr lIns="0" tIns="0" rIns="0" bIns="0" rtlCol="0" anchor="t">
            <a:spAutoFit/>
          </a:bodyPr>
          <a:lstStyle/>
          <a:p>
            <a:pPr>
              <a:lnSpc>
                <a:spcPts val="2737"/>
              </a:lnSpc>
              <a:spcBef>
                <a:spcPct val="0"/>
              </a:spcBef>
            </a:pPr>
            <a:r>
              <a:rPr lang="en-US" sz="3600" b="1" spc="-197" dirty="0">
                <a:solidFill>
                  <a:srgbClr val="0C0B45"/>
                </a:solidFill>
                <a:latin typeface="Helvetica Now Bold"/>
                <a:ea typeface="Helvetica Now Bold"/>
                <a:cs typeface="Helvetica Now Bold"/>
                <a:sym typeface="Helvetica Now Bold"/>
              </a:rPr>
              <a:t>08</a:t>
            </a:r>
          </a:p>
        </p:txBody>
      </p:sp>
      <p:sp>
        <p:nvSpPr>
          <p:cNvPr id="49" name="TextBox 43">
            <a:extLst>
              <a:ext uri="{FF2B5EF4-FFF2-40B4-BE49-F238E27FC236}">
                <a16:creationId xmlns:a16="http://schemas.microsoft.com/office/drawing/2014/main" id="{6406D1A9-53A0-E064-A1ED-2E5CC947BE76}"/>
              </a:ext>
            </a:extLst>
          </p:cNvPr>
          <p:cNvSpPr txBox="1"/>
          <p:nvPr/>
        </p:nvSpPr>
        <p:spPr>
          <a:xfrm>
            <a:off x="6102301" y="7111385"/>
            <a:ext cx="2385833" cy="336631"/>
          </a:xfrm>
          <a:prstGeom prst="rect">
            <a:avLst/>
          </a:prstGeom>
        </p:spPr>
        <p:txBody>
          <a:bodyPr wrap="square" lIns="0" tIns="0" rIns="0" bIns="0" rtlCol="0" anchor="t">
            <a:spAutoFit/>
          </a:bodyPr>
          <a:lstStyle/>
          <a:p>
            <a:pPr>
              <a:lnSpc>
                <a:spcPts val="1293"/>
              </a:lnSpc>
              <a:spcBef>
                <a:spcPct val="0"/>
              </a:spcBef>
            </a:pPr>
            <a:r>
              <a:rPr lang="en-US" sz="1400" dirty="0">
                <a:solidFill>
                  <a:srgbClr val="000000"/>
                </a:solidFill>
                <a:latin typeface="Glacial Indifference"/>
                <a:ea typeface="Glacial Indifference"/>
                <a:cs typeface="Glacial Indifference"/>
                <a:sym typeface="Glacial Indifference"/>
              </a:rPr>
              <a:t>Use 5 juicy lemons to light up an LED bulb.</a:t>
            </a:r>
          </a:p>
        </p:txBody>
      </p:sp>
      <p:sp>
        <p:nvSpPr>
          <p:cNvPr id="51" name="TextBox 17">
            <a:extLst>
              <a:ext uri="{FF2B5EF4-FFF2-40B4-BE49-F238E27FC236}">
                <a16:creationId xmlns:a16="http://schemas.microsoft.com/office/drawing/2014/main" id="{FBB0C357-1E58-C713-8469-99BA54BA3172}"/>
              </a:ext>
            </a:extLst>
          </p:cNvPr>
          <p:cNvSpPr txBox="1"/>
          <p:nvPr/>
        </p:nvSpPr>
        <p:spPr>
          <a:xfrm>
            <a:off x="9789528" y="3271031"/>
            <a:ext cx="716221" cy="395365"/>
          </a:xfrm>
          <a:prstGeom prst="rect">
            <a:avLst/>
          </a:prstGeom>
        </p:spPr>
        <p:txBody>
          <a:bodyPr lIns="0" tIns="0" rIns="0" bIns="0" rtlCol="0" anchor="t">
            <a:spAutoFit/>
          </a:bodyPr>
          <a:lstStyle/>
          <a:p>
            <a:pPr>
              <a:lnSpc>
                <a:spcPts val="2737"/>
              </a:lnSpc>
              <a:spcBef>
                <a:spcPct val="0"/>
              </a:spcBef>
            </a:pPr>
            <a:r>
              <a:rPr lang="en-US" sz="3600" b="1" spc="-197" dirty="0">
                <a:solidFill>
                  <a:srgbClr val="0C0B45"/>
                </a:solidFill>
                <a:latin typeface="Helvetica Now Bold"/>
                <a:ea typeface="Helvetica Now Bold"/>
                <a:cs typeface="Helvetica Now Bold"/>
                <a:sym typeface="Helvetica Now Bold"/>
              </a:rPr>
              <a:t>11</a:t>
            </a:r>
          </a:p>
        </p:txBody>
      </p:sp>
      <p:sp>
        <p:nvSpPr>
          <p:cNvPr id="53" name="TextBox 18">
            <a:extLst>
              <a:ext uri="{FF2B5EF4-FFF2-40B4-BE49-F238E27FC236}">
                <a16:creationId xmlns:a16="http://schemas.microsoft.com/office/drawing/2014/main" id="{702E7A17-A12F-C889-5F0B-B45D1CACA682}"/>
              </a:ext>
            </a:extLst>
          </p:cNvPr>
          <p:cNvSpPr txBox="1"/>
          <p:nvPr/>
        </p:nvSpPr>
        <p:spPr>
          <a:xfrm>
            <a:off x="10817790" y="3436735"/>
            <a:ext cx="4351977" cy="192873"/>
          </a:xfrm>
          <a:prstGeom prst="rect">
            <a:avLst/>
          </a:prstGeom>
        </p:spPr>
        <p:txBody>
          <a:bodyPr wrap="square" lIns="0" tIns="0" rIns="0" bIns="0" rtlCol="0" anchor="t">
            <a:spAutoFit/>
          </a:bodyPr>
          <a:lstStyle/>
          <a:p>
            <a:pPr>
              <a:lnSpc>
                <a:spcPts val="1277"/>
              </a:lnSpc>
              <a:spcBef>
                <a:spcPct val="0"/>
              </a:spcBef>
            </a:pPr>
            <a:r>
              <a:rPr lang="en-US" b="1" spc="-43" dirty="0">
                <a:solidFill>
                  <a:srgbClr val="0C0B45"/>
                </a:solidFill>
                <a:latin typeface="Helvetica Now Bold"/>
                <a:ea typeface="Helvetica Now Bold"/>
                <a:cs typeface="Helvetica Now Bold"/>
                <a:sym typeface="Helvetica Now Bold"/>
              </a:rPr>
              <a:t>Why is it important to recycle batteries?</a:t>
            </a:r>
          </a:p>
        </p:txBody>
      </p:sp>
      <p:sp>
        <p:nvSpPr>
          <p:cNvPr id="55" name="TextBox 19">
            <a:extLst>
              <a:ext uri="{FF2B5EF4-FFF2-40B4-BE49-F238E27FC236}">
                <a16:creationId xmlns:a16="http://schemas.microsoft.com/office/drawing/2014/main" id="{01E5A83F-4207-2D39-E96D-BBBC62015E3A}"/>
              </a:ext>
            </a:extLst>
          </p:cNvPr>
          <p:cNvSpPr txBox="1"/>
          <p:nvPr/>
        </p:nvSpPr>
        <p:spPr>
          <a:xfrm>
            <a:off x="10817790" y="3740847"/>
            <a:ext cx="2385833" cy="503343"/>
          </a:xfrm>
          <a:prstGeom prst="rect">
            <a:avLst/>
          </a:prstGeom>
        </p:spPr>
        <p:txBody>
          <a:bodyPr lIns="0" tIns="0" rIns="0" bIns="0" rtlCol="0" anchor="t">
            <a:spAutoFit/>
          </a:bodyPr>
          <a:lstStyle/>
          <a:p>
            <a:pPr>
              <a:lnSpc>
                <a:spcPts val="1293"/>
              </a:lnSpc>
              <a:spcBef>
                <a:spcPct val="0"/>
              </a:spcBef>
            </a:pPr>
            <a:r>
              <a:rPr lang="en-US" sz="1400" dirty="0">
                <a:solidFill>
                  <a:srgbClr val="000000"/>
                </a:solidFill>
                <a:latin typeface="Glacial Indifference"/>
                <a:ea typeface="Glacial Indifference"/>
                <a:cs typeface="Glacial Indifference"/>
                <a:sym typeface="Glacial Indifference"/>
              </a:rPr>
              <a:t>Recycling batteries helps protect the planet. Find out how.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7881600" cy="10058400"/>
            <a:chOff x="0" y="0"/>
            <a:chExt cx="2961397" cy="3832396"/>
          </a:xfrm>
        </p:grpSpPr>
        <p:sp>
          <p:nvSpPr>
            <p:cNvPr id="3" name="Freeform 3"/>
            <p:cNvSpPr/>
            <p:nvPr/>
          </p:nvSpPr>
          <p:spPr>
            <a:xfrm>
              <a:off x="0" y="0"/>
              <a:ext cx="2961397" cy="3832396"/>
            </a:xfrm>
            <a:custGeom>
              <a:avLst/>
              <a:gdLst/>
              <a:ahLst/>
              <a:cxnLst/>
              <a:rect l="l" t="t" r="r" b="b"/>
              <a:pathLst>
                <a:path w="2961397" h="3832396">
                  <a:moveTo>
                    <a:pt x="0" y="0"/>
                  </a:moveTo>
                  <a:lnTo>
                    <a:pt x="2961397" y="0"/>
                  </a:lnTo>
                  <a:lnTo>
                    <a:pt x="2961397" y="3832396"/>
                  </a:lnTo>
                  <a:lnTo>
                    <a:pt x="0" y="3832396"/>
                  </a:lnTo>
                  <a:close/>
                </a:path>
              </a:pathLst>
            </a:custGeom>
            <a:solidFill>
              <a:srgbClr val="D2EFFF"/>
            </a:solidFill>
          </p:spPr>
          <p:txBody>
            <a:bodyPr/>
            <a:lstStyle/>
            <a:p>
              <a:endParaRPr lang="en-US"/>
            </a:p>
          </p:txBody>
        </p:sp>
        <p:sp>
          <p:nvSpPr>
            <p:cNvPr id="4" name="TextBox 4"/>
            <p:cNvSpPr txBox="1"/>
            <p:nvPr/>
          </p:nvSpPr>
          <p:spPr>
            <a:xfrm>
              <a:off x="0" y="28575"/>
              <a:ext cx="2961397" cy="3803821"/>
            </a:xfrm>
            <a:prstGeom prst="rect">
              <a:avLst/>
            </a:prstGeom>
          </p:spPr>
          <p:txBody>
            <a:bodyPr lIns="15292" tIns="15292" rIns="15292" bIns="15292" rtlCol="0" anchor="ctr"/>
            <a:lstStyle/>
            <a:p>
              <a:pPr algn="ctr">
                <a:lnSpc>
                  <a:spcPts val="1277"/>
                </a:lnSpc>
              </a:pPr>
              <a:endParaRPr/>
            </a:p>
          </p:txBody>
        </p:sp>
      </p:grpSp>
      <p:sp>
        <p:nvSpPr>
          <p:cNvPr id="5" name="Freeform 5"/>
          <p:cNvSpPr>
            <a:spLocks noGrp="1" noRot="1" noMove="1" noResize="1" noEditPoints="1" noAdjustHandles="1" noChangeArrowheads="1" noChangeShapeType="1"/>
          </p:cNvSpPr>
          <p:nvPr/>
        </p:nvSpPr>
        <p:spPr>
          <a:xfrm>
            <a:off x="0" y="0"/>
            <a:ext cx="17881600" cy="10058400"/>
          </a:xfrm>
          <a:custGeom>
            <a:avLst/>
            <a:gdLst/>
            <a:ahLst/>
            <a:cxnLst/>
            <a:rect l="l" t="t" r="r" b="b"/>
            <a:pathLst>
              <a:path w="7772400" h="10058400">
                <a:moveTo>
                  <a:pt x="0" y="0"/>
                </a:moveTo>
                <a:lnTo>
                  <a:pt x="7772400" y="0"/>
                </a:lnTo>
                <a:lnTo>
                  <a:pt x="7772400" y="10058400"/>
                </a:lnTo>
                <a:lnTo>
                  <a:pt x="0" y="10058400"/>
                </a:lnTo>
                <a:lnTo>
                  <a:pt x="0" y="0"/>
                </a:lnTo>
                <a:close/>
              </a:path>
            </a:pathLst>
          </a:custGeom>
          <a:blipFill>
            <a:blip r:embed="rId2"/>
            <a:stretch>
              <a:fillRect l="-120377" t="-36087" r="-145572"/>
            </a:stretch>
          </a:blipFill>
        </p:spPr>
        <p:txBody>
          <a:bodyPr/>
          <a:lstStyle/>
          <a:p>
            <a:endParaRPr lang="en-US"/>
          </a:p>
        </p:txBody>
      </p:sp>
      <p:sp>
        <p:nvSpPr>
          <p:cNvPr id="6" name="Freeform 6"/>
          <p:cNvSpPr/>
          <p:nvPr/>
        </p:nvSpPr>
        <p:spPr>
          <a:xfrm>
            <a:off x="9563017" y="2729154"/>
            <a:ext cx="2696356" cy="1929138"/>
          </a:xfrm>
          <a:custGeom>
            <a:avLst/>
            <a:gdLst/>
            <a:ahLst/>
            <a:cxnLst/>
            <a:rect l="l" t="t" r="r" b="b"/>
            <a:pathLst>
              <a:path w="1819405" h="1473718">
                <a:moveTo>
                  <a:pt x="0" y="0"/>
                </a:moveTo>
                <a:lnTo>
                  <a:pt x="1819404" y="0"/>
                </a:lnTo>
                <a:lnTo>
                  <a:pt x="1819404" y="1473717"/>
                </a:lnTo>
                <a:lnTo>
                  <a:pt x="0" y="147371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flipH="1">
            <a:off x="12264244" y="2667682"/>
            <a:ext cx="2696356" cy="1965530"/>
          </a:xfrm>
          <a:custGeom>
            <a:avLst/>
            <a:gdLst/>
            <a:ahLst/>
            <a:cxnLst/>
            <a:rect l="l" t="t" r="r" b="b"/>
            <a:pathLst>
              <a:path w="1657969" h="1342955">
                <a:moveTo>
                  <a:pt x="1657969" y="0"/>
                </a:moveTo>
                <a:lnTo>
                  <a:pt x="0" y="0"/>
                </a:lnTo>
                <a:lnTo>
                  <a:pt x="0" y="1342955"/>
                </a:lnTo>
                <a:lnTo>
                  <a:pt x="1657969" y="1342955"/>
                </a:lnTo>
                <a:lnTo>
                  <a:pt x="1657969"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p:cNvSpPr/>
          <p:nvPr/>
        </p:nvSpPr>
        <p:spPr>
          <a:xfrm flipH="1">
            <a:off x="14579600" y="3994429"/>
            <a:ext cx="1873478" cy="1456247"/>
          </a:xfrm>
          <a:custGeom>
            <a:avLst/>
            <a:gdLst/>
            <a:ahLst/>
            <a:cxnLst/>
            <a:rect l="l" t="t" r="r" b="b"/>
            <a:pathLst>
              <a:path w="918609" h="744073">
                <a:moveTo>
                  <a:pt x="918610" y="0"/>
                </a:moveTo>
                <a:lnTo>
                  <a:pt x="0" y="0"/>
                </a:lnTo>
                <a:lnTo>
                  <a:pt x="0" y="744074"/>
                </a:lnTo>
                <a:lnTo>
                  <a:pt x="918610" y="744074"/>
                </a:lnTo>
                <a:lnTo>
                  <a:pt x="91861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TextBox 9"/>
          <p:cNvSpPr txBox="1"/>
          <p:nvPr/>
        </p:nvSpPr>
        <p:spPr>
          <a:xfrm>
            <a:off x="689265" y="1950453"/>
            <a:ext cx="8305800" cy="7378174"/>
          </a:xfrm>
          <a:prstGeom prst="rect">
            <a:avLst/>
          </a:prstGeom>
        </p:spPr>
        <p:txBody>
          <a:bodyPr wrap="square" lIns="0" tIns="0" rIns="0" bIns="0" rtlCol="0" anchor="t">
            <a:spAutoFit/>
          </a:bodyPr>
          <a:lstStyle/>
          <a:p>
            <a:pPr algn="just">
              <a:lnSpc>
                <a:spcPct val="150000"/>
              </a:lnSpc>
            </a:pPr>
            <a:r>
              <a:rPr lang="en-US" sz="1600">
                <a:solidFill>
                  <a:srgbClr val="000000"/>
                </a:solidFill>
                <a:latin typeface="Helvetica Now"/>
                <a:ea typeface="Helvetica Now"/>
                <a:cs typeface="Helvetica Now"/>
                <a:sym typeface="Helvetica Now"/>
              </a:rPr>
              <a:t>Meet Smarty, the Smart Battery Recycling Container, and his sidekick, Boxer, the Battery Recycling Box!</a:t>
            </a:r>
          </a:p>
          <a:p>
            <a:pPr algn="just">
              <a:lnSpc>
                <a:spcPct val="150000"/>
              </a:lnSpc>
            </a:pPr>
            <a:endParaRPr lang="en-US" sz="1600">
              <a:solidFill>
                <a:srgbClr val="000000"/>
              </a:solidFill>
              <a:latin typeface="Helvetica Now"/>
              <a:ea typeface="Helvetica Now"/>
              <a:cs typeface="Helvetica Now"/>
              <a:sym typeface="Helvetica Now"/>
            </a:endParaRPr>
          </a:p>
          <a:p>
            <a:pPr algn="just">
              <a:lnSpc>
                <a:spcPct val="150000"/>
              </a:lnSpc>
            </a:pPr>
            <a:r>
              <a:rPr lang="en-US" sz="1600">
                <a:solidFill>
                  <a:srgbClr val="000000"/>
                </a:solidFill>
                <a:latin typeface="Helvetica Now"/>
                <a:ea typeface="Helvetica Now"/>
                <a:cs typeface="Helvetica Now"/>
                <a:sym typeface="Helvetica Now"/>
              </a:rPr>
              <a:t>You can find Smarty and Boxer at thousands of retail stores, libraries, and municipal depots across Canada, making it convenient for people to drop off their used batteries for recycling. </a:t>
            </a:r>
          </a:p>
          <a:p>
            <a:pPr algn="just">
              <a:lnSpc>
                <a:spcPct val="150000"/>
              </a:lnSpc>
            </a:pPr>
            <a:endParaRPr lang="en-US" sz="1600">
              <a:solidFill>
                <a:srgbClr val="000000"/>
              </a:solidFill>
              <a:latin typeface="Helvetica Now"/>
              <a:ea typeface="Helvetica Now"/>
              <a:cs typeface="Helvetica Now"/>
              <a:sym typeface="Helvetica Now"/>
            </a:endParaRPr>
          </a:p>
          <a:p>
            <a:pPr algn="just">
              <a:lnSpc>
                <a:spcPct val="150000"/>
              </a:lnSpc>
            </a:pPr>
            <a:r>
              <a:rPr lang="en-US" sz="1600">
                <a:solidFill>
                  <a:srgbClr val="000000"/>
                </a:solidFill>
                <a:latin typeface="Helvetica Now"/>
                <a:ea typeface="Helvetica Now"/>
                <a:cs typeface="Helvetica Now"/>
                <a:sym typeface="Helvetica Now"/>
              </a:rPr>
              <a:t>Smarty has special </a:t>
            </a:r>
            <a:r>
              <a:rPr lang="en-US" sz="1600" b="1">
                <a:solidFill>
                  <a:srgbClr val="000000"/>
                </a:solidFill>
                <a:latin typeface="Helvetica Now Bold"/>
                <a:ea typeface="Helvetica Now Bold"/>
                <a:cs typeface="Helvetica Now Bold"/>
                <a:sym typeface="Helvetica Now Bold"/>
              </a:rPr>
              <a:t>sensors</a:t>
            </a:r>
            <a:r>
              <a:rPr lang="en-US" sz="1600">
                <a:solidFill>
                  <a:srgbClr val="000000"/>
                </a:solidFill>
                <a:latin typeface="Helvetica Now"/>
                <a:ea typeface="Helvetica Now"/>
                <a:cs typeface="Helvetica Now"/>
                <a:sym typeface="Helvetica Now"/>
              </a:rPr>
              <a:t> and a </a:t>
            </a:r>
            <a:r>
              <a:rPr lang="en-US" sz="1600" b="1">
                <a:solidFill>
                  <a:srgbClr val="000000"/>
                </a:solidFill>
                <a:latin typeface="Helvetica Now Bold"/>
                <a:ea typeface="Helvetica Now Bold"/>
                <a:cs typeface="Helvetica Now Bold"/>
                <a:sym typeface="Helvetica Now Bold"/>
              </a:rPr>
              <a:t>communication device</a:t>
            </a:r>
            <a:r>
              <a:rPr lang="en-US" sz="1600">
                <a:solidFill>
                  <a:srgbClr val="000000"/>
                </a:solidFill>
                <a:latin typeface="Helvetica Now"/>
                <a:ea typeface="Helvetica Now"/>
                <a:cs typeface="Helvetica Now"/>
                <a:sym typeface="Helvetica Now"/>
              </a:rPr>
              <a:t> that he can use to tell the nice people at </a:t>
            </a:r>
            <a:r>
              <a:rPr lang="en-US" sz="1600" b="1">
                <a:solidFill>
                  <a:srgbClr val="000000"/>
                </a:solidFill>
                <a:latin typeface="Helvetica Now Bold"/>
                <a:ea typeface="Helvetica Now Bold"/>
                <a:cs typeface="Helvetica Now Bold"/>
                <a:sym typeface="Helvetica Now Bold"/>
              </a:rPr>
              <a:t>Recycle Your Batteries, Canada!</a:t>
            </a:r>
            <a:r>
              <a:rPr lang="en-US" sz="1600">
                <a:solidFill>
                  <a:srgbClr val="000000"/>
                </a:solidFill>
                <a:latin typeface="Helvetica Now"/>
                <a:ea typeface="Helvetica Now"/>
                <a:cs typeface="Helvetica Now"/>
                <a:sym typeface="Helvetica Now"/>
              </a:rPr>
              <a:t> when he is nearly full of used batteries. </a:t>
            </a:r>
          </a:p>
          <a:p>
            <a:pPr algn="just">
              <a:lnSpc>
                <a:spcPct val="150000"/>
              </a:lnSpc>
            </a:pPr>
            <a:endParaRPr lang="en-US" sz="1600">
              <a:solidFill>
                <a:srgbClr val="000000"/>
              </a:solidFill>
              <a:latin typeface="Helvetica Now"/>
              <a:ea typeface="Helvetica Now"/>
              <a:cs typeface="Helvetica Now"/>
              <a:sym typeface="Helvetica Now"/>
            </a:endParaRPr>
          </a:p>
          <a:p>
            <a:pPr algn="just">
              <a:lnSpc>
                <a:spcPct val="150000"/>
              </a:lnSpc>
            </a:pPr>
            <a:r>
              <a:rPr lang="en-US" sz="1600">
                <a:solidFill>
                  <a:srgbClr val="000000"/>
                </a:solidFill>
                <a:latin typeface="Helvetica Now"/>
                <a:ea typeface="Helvetica Now"/>
                <a:cs typeface="Helvetica Now"/>
                <a:sym typeface="Helvetica Now"/>
              </a:rPr>
              <a:t>They can then send a delivery person to empty Smarty so he can begin collecting used batteries all over again. </a:t>
            </a:r>
          </a:p>
          <a:p>
            <a:pPr algn="just">
              <a:lnSpc>
                <a:spcPct val="150000"/>
              </a:lnSpc>
            </a:pPr>
            <a:endParaRPr lang="en-US" sz="1600">
              <a:solidFill>
                <a:srgbClr val="000000"/>
              </a:solidFill>
              <a:latin typeface="Helvetica Now"/>
              <a:ea typeface="Helvetica Now"/>
              <a:cs typeface="Helvetica Now"/>
              <a:sym typeface="Helvetica Now"/>
            </a:endParaRPr>
          </a:p>
          <a:p>
            <a:pPr algn="just">
              <a:lnSpc>
                <a:spcPct val="150000"/>
              </a:lnSpc>
            </a:pPr>
            <a:r>
              <a:rPr lang="en-US" sz="1600">
                <a:solidFill>
                  <a:srgbClr val="000000"/>
                </a:solidFill>
                <a:latin typeface="Helvetica Now"/>
                <a:ea typeface="Helvetica Now"/>
                <a:cs typeface="Helvetica Now"/>
                <a:sym typeface="Helvetica Now"/>
              </a:rPr>
              <a:t>Boxer is Smarty’s reliable friend. He is small, fast, and agile, so he can get into places Smarty can’t go. Boxer has a big appetite for used batteries, so feed him often! When he’s full, he catches a ride with a friendly delivery person back home to </a:t>
            </a:r>
            <a:r>
              <a:rPr lang="en-US" sz="1600" b="1">
                <a:solidFill>
                  <a:srgbClr val="000000"/>
                </a:solidFill>
                <a:latin typeface="Helvetica Now Bold"/>
                <a:ea typeface="Helvetica Now Bold"/>
                <a:cs typeface="Helvetica Now Bold"/>
                <a:sym typeface="Helvetica Now Bold"/>
              </a:rPr>
              <a:t>Recycle Your Batteries, Canada!  </a:t>
            </a:r>
          </a:p>
          <a:p>
            <a:pPr algn="just">
              <a:lnSpc>
                <a:spcPct val="150000"/>
              </a:lnSpc>
            </a:pPr>
            <a:endParaRPr lang="en-US" sz="1600" b="1">
              <a:solidFill>
                <a:srgbClr val="000000"/>
              </a:solidFill>
              <a:latin typeface="Helvetica Now Bold"/>
              <a:ea typeface="Helvetica Now Bold"/>
              <a:cs typeface="Helvetica Now Bold"/>
              <a:sym typeface="Helvetica Now Bold"/>
            </a:endParaRPr>
          </a:p>
          <a:p>
            <a:pPr algn="just">
              <a:lnSpc>
                <a:spcPct val="150000"/>
              </a:lnSpc>
            </a:pPr>
            <a:r>
              <a:rPr lang="en-US" sz="1600">
                <a:solidFill>
                  <a:srgbClr val="000000"/>
                </a:solidFill>
                <a:latin typeface="Helvetica Now"/>
                <a:ea typeface="Helvetica Now"/>
                <a:cs typeface="Helvetica Now"/>
                <a:sym typeface="Helvetica Now"/>
              </a:rPr>
              <a:t>Find Smarty and Boxer in your community by visiting </a:t>
            </a:r>
            <a:r>
              <a:rPr lang="en-US" sz="1600" b="1" u="sng">
                <a:solidFill>
                  <a:srgbClr val="000000"/>
                </a:solidFill>
                <a:latin typeface="Helvetica Now Bold"/>
                <a:ea typeface="Helvetica Now Bold"/>
                <a:cs typeface="Helvetica Now Bold"/>
                <a:sym typeface="Helvetica Now Bold"/>
                <a:hlinkClick r:id="rId4" tooltip="https://recycleyourbatteries.ca"/>
              </a:rPr>
              <a:t>RecycleYourBatteries.ca</a:t>
            </a:r>
            <a:r>
              <a:rPr lang="en-US" sz="1600">
                <a:solidFill>
                  <a:srgbClr val="000000"/>
                </a:solidFill>
                <a:latin typeface="Helvetica Now"/>
                <a:ea typeface="Helvetica Now"/>
                <a:cs typeface="Helvetica Now"/>
                <a:sym typeface="Helvetica Now"/>
              </a:rPr>
              <a:t>.</a:t>
            </a:r>
          </a:p>
          <a:p>
            <a:pPr algn="just">
              <a:lnSpc>
                <a:spcPts val="1371"/>
              </a:lnSpc>
            </a:pPr>
            <a:endParaRPr lang="en-US" sz="1600">
              <a:solidFill>
                <a:srgbClr val="000000"/>
              </a:solidFill>
              <a:latin typeface="Helvetica Now"/>
              <a:ea typeface="Helvetica Now"/>
              <a:cs typeface="Helvetica Now"/>
              <a:sym typeface="Helvetica Now"/>
            </a:endParaRPr>
          </a:p>
          <a:p>
            <a:pPr algn="just">
              <a:lnSpc>
                <a:spcPts val="1371"/>
              </a:lnSpc>
            </a:pPr>
            <a:r>
              <a:rPr lang="en-US" sz="1600">
                <a:solidFill>
                  <a:srgbClr val="000000"/>
                </a:solidFill>
                <a:latin typeface="Helvetica"/>
                <a:ea typeface="Helvetica"/>
                <a:cs typeface="Helvetica"/>
                <a:sym typeface="Helvetica"/>
              </a:rPr>
              <a:t> </a:t>
            </a:r>
          </a:p>
        </p:txBody>
      </p:sp>
      <p:sp>
        <p:nvSpPr>
          <p:cNvPr id="10" name="TextBox 10"/>
          <p:cNvSpPr txBox="1"/>
          <p:nvPr/>
        </p:nvSpPr>
        <p:spPr>
          <a:xfrm>
            <a:off x="9706730" y="3092675"/>
            <a:ext cx="2310750" cy="984885"/>
          </a:xfrm>
          <a:prstGeom prst="rect">
            <a:avLst/>
          </a:prstGeom>
        </p:spPr>
        <p:txBody>
          <a:bodyPr wrap="square" lIns="0" tIns="0" rIns="0" bIns="0" rtlCol="0" anchor="t">
            <a:spAutoFit/>
          </a:bodyPr>
          <a:lstStyle/>
          <a:p>
            <a:pPr algn="ctr"/>
            <a:r>
              <a:rPr lang="en-US" sz="1600" b="1">
                <a:solidFill>
                  <a:srgbClr val="000000"/>
                </a:solidFill>
                <a:latin typeface="Neighbor 2 Heavy"/>
                <a:ea typeface="Neighbor 2 Heavy"/>
                <a:cs typeface="Neighbor 2 Heavy"/>
                <a:sym typeface="Neighbor 2 Heavy"/>
              </a:rPr>
              <a:t>WE GET TO MEET LOTS OF NICE PEOPLE WHO CARE ABOUT THE ENVIRONMENT.</a:t>
            </a:r>
          </a:p>
        </p:txBody>
      </p:sp>
      <p:grpSp>
        <p:nvGrpSpPr>
          <p:cNvPr id="32" name="Group 31">
            <a:extLst>
              <a:ext uri="{FF2B5EF4-FFF2-40B4-BE49-F238E27FC236}">
                <a16:creationId xmlns:a16="http://schemas.microsoft.com/office/drawing/2014/main" id="{087016DE-99A6-17BB-4CA8-C40EF47FFF68}"/>
              </a:ext>
            </a:extLst>
          </p:cNvPr>
          <p:cNvGrpSpPr/>
          <p:nvPr/>
        </p:nvGrpSpPr>
        <p:grpSpPr>
          <a:xfrm>
            <a:off x="11162107" y="4343400"/>
            <a:ext cx="2591029" cy="3868247"/>
            <a:chOff x="11238546" y="6260317"/>
            <a:chExt cx="2012087" cy="3018130"/>
          </a:xfrm>
        </p:grpSpPr>
        <p:grpSp>
          <p:nvGrpSpPr>
            <p:cNvPr id="11" name="Group 11"/>
            <p:cNvGrpSpPr/>
            <p:nvPr/>
          </p:nvGrpSpPr>
          <p:grpSpPr>
            <a:xfrm>
              <a:off x="11320104" y="8863577"/>
              <a:ext cx="1548633" cy="162143"/>
              <a:chOff x="0" y="0"/>
              <a:chExt cx="812800" cy="85101"/>
            </a:xfrm>
          </p:grpSpPr>
          <p:sp>
            <p:nvSpPr>
              <p:cNvPr id="12" name="Freeform 12"/>
              <p:cNvSpPr/>
              <p:nvPr/>
            </p:nvSpPr>
            <p:spPr>
              <a:xfrm>
                <a:off x="0" y="0"/>
                <a:ext cx="812800" cy="85101"/>
              </a:xfrm>
              <a:custGeom>
                <a:avLst/>
                <a:gdLst/>
                <a:ahLst/>
                <a:cxnLst/>
                <a:rect l="l" t="t" r="r" b="b"/>
                <a:pathLst>
                  <a:path w="812800" h="85101">
                    <a:moveTo>
                      <a:pt x="406400" y="0"/>
                    </a:moveTo>
                    <a:cubicBezTo>
                      <a:pt x="181951" y="0"/>
                      <a:pt x="0" y="19050"/>
                      <a:pt x="0" y="42550"/>
                    </a:cubicBezTo>
                    <a:cubicBezTo>
                      <a:pt x="0" y="66050"/>
                      <a:pt x="181951" y="85101"/>
                      <a:pt x="406400" y="85101"/>
                    </a:cubicBezTo>
                    <a:cubicBezTo>
                      <a:pt x="630849" y="85101"/>
                      <a:pt x="812800" y="66050"/>
                      <a:pt x="812800" y="42550"/>
                    </a:cubicBezTo>
                    <a:cubicBezTo>
                      <a:pt x="812800" y="19050"/>
                      <a:pt x="630849" y="0"/>
                      <a:pt x="406400" y="0"/>
                    </a:cubicBezTo>
                    <a:close/>
                  </a:path>
                </a:pathLst>
              </a:custGeom>
              <a:solidFill>
                <a:srgbClr val="636466">
                  <a:alpha val="60784"/>
                </a:srgbClr>
              </a:solidFill>
            </p:spPr>
            <p:txBody>
              <a:bodyPr/>
              <a:lstStyle/>
              <a:p>
                <a:endParaRPr lang="en-US"/>
              </a:p>
            </p:txBody>
          </p:sp>
          <p:sp>
            <p:nvSpPr>
              <p:cNvPr id="13" name="TextBox 13"/>
              <p:cNvSpPr txBox="1"/>
              <p:nvPr/>
            </p:nvSpPr>
            <p:spPr>
              <a:xfrm>
                <a:off x="76200" y="-11072"/>
                <a:ext cx="660400" cy="88195"/>
              </a:xfrm>
              <a:prstGeom prst="rect">
                <a:avLst/>
              </a:prstGeom>
            </p:spPr>
            <p:txBody>
              <a:bodyPr lIns="15292" tIns="15292" rIns="15292" bIns="15292" rtlCol="0" anchor="ctr"/>
              <a:lstStyle/>
              <a:p>
                <a:pPr algn="ctr">
                  <a:lnSpc>
                    <a:spcPts val="1580"/>
                  </a:lnSpc>
                </a:pPr>
                <a:endParaRPr/>
              </a:p>
            </p:txBody>
          </p:sp>
        </p:grpSp>
        <p:grpSp>
          <p:nvGrpSpPr>
            <p:cNvPr id="14" name="Group 14"/>
            <p:cNvGrpSpPr/>
            <p:nvPr/>
          </p:nvGrpSpPr>
          <p:grpSpPr>
            <a:xfrm>
              <a:off x="11238546" y="6260317"/>
              <a:ext cx="2012087" cy="3018130"/>
              <a:chOff x="0" y="0"/>
              <a:chExt cx="2682782" cy="4024173"/>
            </a:xfrm>
          </p:grpSpPr>
          <p:grpSp>
            <p:nvGrpSpPr>
              <p:cNvPr id="15" name="Group 15"/>
              <p:cNvGrpSpPr/>
              <p:nvPr/>
            </p:nvGrpSpPr>
            <p:grpSpPr>
              <a:xfrm rot="409190">
                <a:off x="1910678" y="961472"/>
                <a:ext cx="525818" cy="936368"/>
                <a:chOff x="0" y="0"/>
                <a:chExt cx="137469" cy="244802"/>
              </a:xfrm>
            </p:grpSpPr>
            <p:sp>
              <p:nvSpPr>
                <p:cNvPr id="16" name="Freeform 16"/>
                <p:cNvSpPr/>
                <p:nvPr/>
              </p:nvSpPr>
              <p:spPr>
                <a:xfrm>
                  <a:off x="0" y="0"/>
                  <a:ext cx="137469" cy="244802"/>
                </a:xfrm>
                <a:custGeom>
                  <a:avLst/>
                  <a:gdLst/>
                  <a:ahLst/>
                  <a:cxnLst/>
                  <a:rect l="l" t="t" r="r" b="b"/>
                  <a:pathLst>
                    <a:path w="137469" h="244802">
                      <a:moveTo>
                        <a:pt x="0" y="0"/>
                      </a:moveTo>
                      <a:lnTo>
                        <a:pt x="137469" y="0"/>
                      </a:lnTo>
                      <a:lnTo>
                        <a:pt x="137469" y="244802"/>
                      </a:lnTo>
                      <a:lnTo>
                        <a:pt x="0" y="244802"/>
                      </a:lnTo>
                      <a:close/>
                    </a:path>
                  </a:pathLst>
                </a:custGeom>
                <a:solidFill>
                  <a:srgbClr val="FFFFFF"/>
                </a:solidFill>
              </p:spPr>
              <p:txBody>
                <a:bodyPr/>
                <a:lstStyle/>
                <a:p>
                  <a:endParaRPr lang="en-US"/>
                </a:p>
              </p:txBody>
            </p:sp>
            <p:sp>
              <p:nvSpPr>
                <p:cNvPr id="17" name="TextBox 17"/>
                <p:cNvSpPr txBox="1"/>
                <p:nvPr/>
              </p:nvSpPr>
              <p:spPr>
                <a:xfrm>
                  <a:off x="0" y="-28575"/>
                  <a:ext cx="137469" cy="273377"/>
                </a:xfrm>
                <a:prstGeom prst="rect">
                  <a:avLst/>
                </a:prstGeom>
              </p:spPr>
              <p:txBody>
                <a:bodyPr lIns="50800" tIns="50800" rIns="50800" bIns="50800" rtlCol="0" anchor="ctr"/>
                <a:lstStyle/>
                <a:p>
                  <a:pPr algn="ctr">
                    <a:lnSpc>
                      <a:spcPts val="1614"/>
                    </a:lnSpc>
                  </a:pPr>
                  <a:endParaRPr/>
                </a:p>
              </p:txBody>
            </p:sp>
          </p:grpSp>
          <p:sp>
            <p:nvSpPr>
              <p:cNvPr id="18" name="Freeform 18"/>
              <p:cNvSpPr/>
              <p:nvPr/>
            </p:nvSpPr>
            <p:spPr>
              <a:xfrm rot="467597">
                <a:off x="2009116" y="1256688"/>
                <a:ext cx="356428" cy="274895"/>
              </a:xfrm>
              <a:custGeom>
                <a:avLst/>
                <a:gdLst/>
                <a:ahLst/>
                <a:cxnLst/>
                <a:rect l="l" t="t" r="r" b="b"/>
                <a:pathLst>
                  <a:path w="356428" h="274895">
                    <a:moveTo>
                      <a:pt x="0" y="0"/>
                    </a:moveTo>
                    <a:lnTo>
                      <a:pt x="356429" y="0"/>
                    </a:lnTo>
                    <a:lnTo>
                      <a:pt x="356429" y="274896"/>
                    </a:lnTo>
                    <a:lnTo>
                      <a:pt x="0" y="27489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9" name="Group 19"/>
              <p:cNvGrpSpPr/>
              <p:nvPr/>
            </p:nvGrpSpPr>
            <p:grpSpPr>
              <a:xfrm>
                <a:off x="435746" y="682870"/>
                <a:ext cx="1055181" cy="1055181"/>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21" name="TextBox 21"/>
                <p:cNvSpPr txBox="1"/>
                <p:nvPr/>
              </p:nvSpPr>
              <p:spPr>
                <a:xfrm>
                  <a:off x="76200" y="47625"/>
                  <a:ext cx="660400" cy="688975"/>
                </a:xfrm>
                <a:prstGeom prst="rect">
                  <a:avLst/>
                </a:prstGeom>
              </p:spPr>
              <p:txBody>
                <a:bodyPr lIns="50800" tIns="50800" rIns="50800" bIns="50800" rtlCol="0" anchor="ctr"/>
                <a:lstStyle/>
                <a:p>
                  <a:pPr algn="ctr">
                    <a:lnSpc>
                      <a:spcPts val="1614"/>
                    </a:lnSpc>
                  </a:pPr>
                  <a:endParaRPr/>
                </a:p>
              </p:txBody>
            </p:sp>
          </p:grpSp>
          <p:sp>
            <p:nvSpPr>
              <p:cNvPr id="22" name="Freeform 22"/>
              <p:cNvSpPr/>
              <p:nvPr/>
            </p:nvSpPr>
            <p:spPr>
              <a:xfrm>
                <a:off x="0" y="0"/>
                <a:ext cx="2682782" cy="4024173"/>
              </a:xfrm>
              <a:custGeom>
                <a:avLst/>
                <a:gdLst/>
                <a:ahLst/>
                <a:cxnLst/>
                <a:rect l="l" t="t" r="r" b="b"/>
                <a:pathLst>
                  <a:path w="2682782" h="4024173">
                    <a:moveTo>
                      <a:pt x="0" y="0"/>
                    </a:moveTo>
                    <a:lnTo>
                      <a:pt x="2682782" y="0"/>
                    </a:lnTo>
                    <a:lnTo>
                      <a:pt x="2682782" y="4024173"/>
                    </a:lnTo>
                    <a:lnTo>
                      <a:pt x="0" y="4024173"/>
                    </a:lnTo>
                    <a:lnTo>
                      <a:pt x="0" y="0"/>
                    </a:lnTo>
                    <a:close/>
                  </a:path>
                </a:pathLst>
              </a:custGeom>
              <a:blipFill>
                <a:blip r:embed="rId6"/>
                <a:stretch>
                  <a:fillRect/>
                </a:stretch>
              </a:blipFill>
            </p:spPr>
            <p:txBody>
              <a:bodyPr/>
              <a:lstStyle/>
              <a:p>
                <a:endParaRPr lang="en-US"/>
              </a:p>
            </p:txBody>
          </p:sp>
        </p:grpSp>
      </p:grpSp>
      <p:sp>
        <p:nvSpPr>
          <p:cNvPr id="23" name="Freeform 23"/>
          <p:cNvSpPr/>
          <p:nvPr/>
        </p:nvSpPr>
        <p:spPr>
          <a:xfrm>
            <a:off x="15047801" y="5639540"/>
            <a:ext cx="2591030" cy="2504405"/>
          </a:xfrm>
          <a:custGeom>
            <a:avLst/>
            <a:gdLst/>
            <a:ahLst/>
            <a:cxnLst/>
            <a:rect l="l" t="t" r="r" b="b"/>
            <a:pathLst>
              <a:path w="1853281" h="1853281">
                <a:moveTo>
                  <a:pt x="0" y="0"/>
                </a:moveTo>
                <a:lnTo>
                  <a:pt x="1853281" y="0"/>
                </a:lnTo>
                <a:lnTo>
                  <a:pt x="1853281" y="1853281"/>
                </a:lnTo>
                <a:lnTo>
                  <a:pt x="0" y="1853281"/>
                </a:lnTo>
                <a:lnTo>
                  <a:pt x="0" y="0"/>
                </a:lnTo>
                <a:close/>
              </a:path>
            </a:pathLst>
          </a:custGeom>
          <a:blipFill>
            <a:blip r:embed="rId7"/>
            <a:stretch>
              <a:fillRect/>
            </a:stretch>
          </a:blipFill>
        </p:spPr>
        <p:txBody>
          <a:bodyPr/>
          <a:lstStyle/>
          <a:p>
            <a:endParaRPr lang="en-US"/>
          </a:p>
        </p:txBody>
      </p:sp>
      <p:grpSp>
        <p:nvGrpSpPr>
          <p:cNvPr id="24" name="Group 24"/>
          <p:cNvGrpSpPr/>
          <p:nvPr/>
        </p:nvGrpSpPr>
        <p:grpSpPr>
          <a:xfrm>
            <a:off x="16637000" y="9588063"/>
            <a:ext cx="1015702" cy="239572"/>
            <a:chOff x="0" y="0"/>
            <a:chExt cx="386997" cy="91280"/>
          </a:xfrm>
        </p:grpSpPr>
        <p:sp>
          <p:nvSpPr>
            <p:cNvPr id="25" name="Freeform 25"/>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26" name="TextBox 26"/>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27" name="AutoShape 27"/>
          <p:cNvSpPr/>
          <p:nvPr/>
        </p:nvSpPr>
        <p:spPr>
          <a:xfrm flipH="1" flipV="1">
            <a:off x="16941800" y="9639926"/>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28" name="TextBox 28"/>
          <p:cNvSpPr txBox="1"/>
          <p:nvPr/>
        </p:nvSpPr>
        <p:spPr>
          <a:xfrm>
            <a:off x="0" y="518201"/>
            <a:ext cx="17881600" cy="795089"/>
          </a:xfrm>
          <a:prstGeom prst="rect">
            <a:avLst/>
          </a:prstGeom>
        </p:spPr>
        <p:txBody>
          <a:bodyPr wrap="square" lIns="0" tIns="0" rIns="0" bIns="0" rtlCol="0" anchor="t">
            <a:spAutoFit/>
          </a:bodyPr>
          <a:lstStyle/>
          <a:p>
            <a:pPr algn="ctr">
              <a:lnSpc>
                <a:spcPts val="6175"/>
              </a:lnSpc>
            </a:pPr>
            <a:r>
              <a:rPr lang="en-US" sz="5995" b="1">
                <a:solidFill>
                  <a:srgbClr val="0C0B45"/>
                </a:solidFill>
                <a:latin typeface="Neighbor 2 Heavy"/>
                <a:ea typeface="Neighbor 2 Heavy"/>
                <a:cs typeface="Neighbor 2 Heavy"/>
                <a:sym typeface="Neighbor 2 Heavy"/>
              </a:rPr>
              <a:t>MEET SMARTY &amp; BOXER</a:t>
            </a:r>
          </a:p>
        </p:txBody>
      </p:sp>
      <p:sp>
        <p:nvSpPr>
          <p:cNvPr id="29" name="TextBox 29"/>
          <p:cNvSpPr txBox="1"/>
          <p:nvPr/>
        </p:nvSpPr>
        <p:spPr>
          <a:xfrm>
            <a:off x="12536078" y="2955199"/>
            <a:ext cx="2172456" cy="984885"/>
          </a:xfrm>
          <a:prstGeom prst="rect">
            <a:avLst/>
          </a:prstGeom>
        </p:spPr>
        <p:txBody>
          <a:bodyPr wrap="square" lIns="0" tIns="0" rIns="0" bIns="0" rtlCol="0" anchor="t">
            <a:spAutoFit/>
          </a:bodyPr>
          <a:lstStyle/>
          <a:p>
            <a:pPr algn="ctr"/>
            <a:r>
              <a:rPr lang="en-US" sz="1600" b="1">
                <a:solidFill>
                  <a:srgbClr val="000000"/>
                </a:solidFill>
                <a:latin typeface="Neighbor 2 Heavy"/>
                <a:ea typeface="Neighbor 2 Heavy"/>
                <a:cs typeface="Neighbor 2 Heavy"/>
                <a:sym typeface="Neighbor 2 Heavy"/>
              </a:rPr>
              <a:t>HI, IT’S SMARTY!</a:t>
            </a:r>
          </a:p>
          <a:p>
            <a:pPr algn="ctr"/>
            <a:r>
              <a:rPr lang="en-US" sz="1600" b="1">
                <a:solidFill>
                  <a:srgbClr val="000000"/>
                </a:solidFill>
                <a:latin typeface="Neighbor 2 Heavy"/>
                <a:ea typeface="Neighbor 2 Heavy"/>
                <a:cs typeface="Neighbor 2 Heavy"/>
                <a:sym typeface="Neighbor 2 Heavy"/>
              </a:rPr>
              <a:t>I’M NEARLY FULL. CAN SOMEONE PLEASE COME AND EMPTY ME?</a:t>
            </a:r>
          </a:p>
        </p:txBody>
      </p:sp>
      <p:sp>
        <p:nvSpPr>
          <p:cNvPr id="30" name="TextBox 30"/>
          <p:cNvSpPr txBox="1"/>
          <p:nvPr/>
        </p:nvSpPr>
        <p:spPr>
          <a:xfrm>
            <a:off x="14960600" y="4572000"/>
            <a:ext cx="1067438" cy="174471"/>
          </a:xfrm>
          <a:prstGeom prst="rect">
            <a:avLst/>
          </a:prstGeom>
        </p:spPr>
        <p:txBody>
          <a:bodyPr wrap="square" lIns="0" tIns="0" rIns="0" bIns="0" rtlCol="0" anchor="t">
            <a:spAutoFit/>
          </a:bodyPr>
          <a:lstStyle/>
          <a:p>
            <a:pPr algn="ctr">
              <a:lnSpc>
                <a:spcPts val="1332"/>
              </a:lnSpc>
            </a:pPr>
            <a:r>
              <a:rPr lang="en-US" sz="1600" b="1">
                <a:solidFill>
                  <a:srgbClr val="000000"/>
                </a:solidFill>
                <a:latin typeface="Neighbor 2 Heavy"/>
                <a:ea typeface="Neighbor 2 Heavy"/>
                <a:cs typeface="Neighbor 2 Heavy"/>
                <a:sym typeface="Neighbor 2 Heavy"/>
              </a:rPr>
              <a:t>BOX! BOX!</a:t>
            </a:r>
          </a:p>
        </p:txBody>
      </p:sp>
      <p:sp>
        <p:nvSpPr>
          <p:cNvPr id="31" name="TextBox 31"/>
          <p:cNvSpPr txBox="1"/>
          <p:nvPr/>
        </p:nvSpPr>
        <p:spPr>
          <a:xfrm>
            <a:off x="17356073" y="9609649"/>
            <a:ext cx="639976" cy="196400"/>
          </a:xfrm>
          <a:prstGeom prst="rect">
            <a:avLst/>
          </a:prstGeom>
        </p:spPr>
        <p:txBody>
          <a:bodyPr lIns="0" tIns="0" rIns="0" bIns="0" rtlCol="0" anchor="t">
            <a:spAutoFit/>
          </a:bodyPr>
          <a:lstStyle/>
          <a:p>
            <a:pPr>
              <a:lnSpc>
                <a:spcPts val="1580"/>
              </a:lnSpc>
            </a:pPr>
            <a:r>
              <a:rPr lang="en-US" sz="1128">
                <a:solidFill>
                  <a:srgbClr val="0C0B45"/>
                </a:solidFill>
                <a:latin typeface="Helvetica Now"/>
                <a:ea typeface="Helvetica Now"/>
                <a:cs typeface="Helvetica Now"/>
                <a:sym typeface="Helvetica Now"/>
              </a:rPr>
              <a:t>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C0B45"/>
        </a:solidFill>
        <a:effectLst/>
      </p:bgPr>
    </p:bg>
    <p:spTree>
      <p:nvGrpSpPr>
        <p:cNvPr id="1" name="">
          <a:extLst>
            <a:ext uri="{FF2B5EF4-FFF2-40B4-BE49-F238E27FC236}">
              <a16:creationId xmlns:a16="http://schemas.microsoft.com/office/drawing/2014/main" id="{5FA67EBA-5FE9-DC25-FE9A-53BCF6787BE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7106EDB-03FE-21BE-2090-2E7A71FDD66E}"/>
              </a:ext>
            </a:extLst>
          </p:cNvPr>
          <p:cNvSpPr/>
          <p:nvPr/>
        </p:nvSpPr>
        <p:spPr>
          <a:xfrm>
            <a:off x="1455906" y="2396077"/>
            <a:ext cx="6359309" cy="31797"/>
          </a:xfrm>
          <a:custGeom>
            <a:avLst/>
            <a:gdLst/>
            <a:ahLst/>
            <a:cxnLst/>
            <a:rect l="l" t="t" r="r" b="b"/>
            <a:pathLst>
              <a:path w="6359309" h="31797">
                <a:moveTo>
                  <a:pt x="0" y="0"/>
                </a:moveTo>
                <a:lnTo>
                  <a:pt x="6359309" y="0"/>
                </a:lnTo>
                <a:lnTo>
                  <a:pt x="6359309" y="31797"/>
                </a:lnTo>
                <a:lnTo>
                  <a:pt x="0" y="3179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 name="Group 3">
            <a:extLst>
              <a:ext uri="{FF2B5EF4-FFF2-40B4-BE49-F238E27FC236}">
                <a16:creationId xmlns:a16="http://schemas.microsoft.com/office/drawing/2014/main" id="{9FC181E1-E7E8-549C-A967-FD2149BA611B}"/>
              </a:ext>
            </a:extLst>
          </p:cNvPr>
          <p:cNvGrpSpPr/>
          <p:nvPr/>
        </p:nvGrpSpPr>
        <p:grpSpPr>
          <a:xfrm>
            <a:off x="1493136" y="7060083"/>
            <a:ext cx="10876664" cy="1891265"/>
            <a:chOff x="0" y="0"/>
            <a:chExt cx="2709333" cy="720599"/>
          </a:xfrm>
        </p:grpSpPr>
        <p:sp>
          <p:nvSpPr>
            <p:cNvPr id="4" name="Freeform 4">
              <a:extLst>
                <a:ext uri="{FF2B5EF4-FFF2-40B4-BE49-F238E27FC236}">
                  <a16:creationId xmlns:a16="http://schemas.microsoft.com/office/drawing/2014/main" id="{89164FC1-A2A0-5833-8ADC-C55C1EF2A2F6}"/>
                </a:ext>
              </a:extLst>
            </p:cNvPr>
            <p:cNvSpPr/>
            <p:nvPr/>
          </p:nvSpPr>
          <p:spPr>
            <a:xfrm>
              <a:off x="0" y="0"/>
              <a:ext cx="2709333" cy="720599"/>
            </a:xfrm>
            <a:custGeom>
              <a:avLst/>
              <a:gdLst/>
              <a:ahLst/>
              <a:cxnLst/>
              <a:rect l="l" t="t" r="r" b="b"/>
              <a:pathLst>
                <a:path w="2709333" h="720599">
                  <a:moveTo>
                    <a:pt x="0" y="0"/>
                  </a:moveTo>
                  <a:lnTo>
                    <a:pt x="2709333" y="0"/>
                  </a:lnTo>
                  <a:lnTo>
                    <a:pt x="2709333" y="720599"/>
                  </a:lnTo>
                  <a:lnTo>
                    <a:pt x="0" y="720599"/>
                  </a:lnTo>
                  <a:close/>
                </a:path>
              </a:pathLst>
            </a:custGeom>
            <a:solidFill>
              <a:srgbClr val="AFCA0B"/>
            </a:solidFill>
          </p:spPr>
          <p:txBody>
            <a:bodyPr/>
            <a:lstStyle/>
            <a:p>
              <a:endParaRPr lang="en-US" sz="1600"/>
            </a:p>
          </p:txBody>
        </p:sp>
        <p:sp>
          <p:nvSpPr>
            <p:cNvPr id="5" name="TextBox 5">
              <a:extLst>
                <a:ext uri="{FF2B5EF4-FFF2-40B4-BE49-F238E27FC236}">
                  <a16:creationId xmlns:a16="http://schemas.microsoft.com/office/drawing/2014/main" id="{D93880FA-A7E2-91C3-2646-42B5F011BAE0}"/>
                </a:ext>
              </a:extLst>
            </p:cNvPr>
            <p:cNvSpPr txBox="1"/>
            <p:nvPr/>
          </p:nvSpPr>
          <p:spPr>
            <a:xfrm>
              <a:off x="0" y="28575"/>
              <a:ext cx="2709333" cy="692024"/>
            </a:xfrm>
            <a:prstGeom prst="rect">
              <a:avLst/>
            </a:prstGeom>
          </p:spPr>
          <p:txBody>
            <a:bodyPr lIns="15292" tIns="15292" rIns="15292" bIns="15292" rtlCol="0" anchor="ctr"/>
            <a:lstStyle/>
            <a:p>
              <a:pPr algn="ctr">
                <a:lnSpc>
                  <a:spcPts val="1277"/>
                </a:lnSpc>
              </a:pPr>
              <a:endParaRPr sz="1600"/>
            </a:p>
          </p:txBody>
        </p:sp>
      </p:grpSp>
      <p:grpSp>
        <p:nvGrpSpPr>
          <p:cNvPr id="6" name="Group 6">
            <a:extLst>
              <a:ext uri="{FF2B5EF4-FFF2-40B4-BE49-F238E27FC236}">
                <a16:creationId xmlns:a16="http://schemas.microsoft.com/office/drawing/2014/main" id="{38BE5E96-AD8F-5EAC-9337-24132A51975E}"/>
              </a:ext>
            </a:extLst>
          </p:cNvPr>
          <p:cNvGrpSpPr/>
          <p:nvPr/>
        </p:nvGrpSpPr>
        <p:grpSpPr>
          <a:xfrm>
            <a:off x="16408400" y="9398555"/>
            <a:ext cx="1015702" cy="239572"/>
            <a:chOff x="0" y="0"/>
            <a:chExt cx="386997" cy="91280"/>
          </a:xfrm>
        </p:grpSpPr>
        <p:sp>
          <p:nvSpPr>
            <p:cNvPr id="7" name="Freeform 7">
              <a:extLst>
                <a:ext uri="{FF2B5EF4-FFF2-40B4-BE49-F238E27FC236}">
                  <a16:creationId xmlns:a16="http://schemas.microsoft.com/office/drawing/2014/main" id="{9617487E-8D79-E8E4-D1F3-EA41B28E4785}"/>
                </a:ext>
              </a:extLst>
            </p:cNvPr>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8" name="TextBox 8">
              <a:extLst>
                <a:ext uri="{FF2B5EF4-FFF2-40B4-BE49-F238E27FC236}">
                  <a16:creationId xmlns:a16="http://schemas.microsoft.com/office/drawing/2014/main" id="{EF288618-3B40-4563-3822-BD7B67282D9E}"/>
                </a:ext>
              </a:extLst>
            </p:cNvPr>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9" name="AutoShape 9">
            <a:extLst>
              <a:ext uri="{FF2B5EF4-FFF2-40B4-BE49-F238E27FC236}">
                <a16:creationId xmlns:a16="http://schemas.microsoft.com/office/drawing/2014/main" id="{859ED15A-EFD2-86F6-2193-EBD148D4EE6D}"/>
              </a:ext>
            </a:extLst>
          </p:cNvPr>
          <p:cNvSpPr/>
          <p:nvPr/>
        </p:nvSpPr>
        <p:spPr>
          <a:xfrm flipH="1" flipV="1">
            <a:off x="16886779" y="9488154"/>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10" name="TextBox 10">
            <a:extLst>
              <a:ext uri="{FF2B5EF4-FFF2-40B4-BE49-F238E27FC236}">
                <a16:creationId xmlns:a16="http://schemas.microsoft.com/office/drawing/2014/main" id="{985A5831-F966-D1E6-1ADA-5E316BBA74DB}"/>
              </a:ext>
            </a:extLst>
          </p:cNvPr>
          <p:cNvSpPr txBox="1"/>
          <p:nvPr/>
        </p:nvSpPr>
        <p:spPr>
          <a:xfrm>
            <a:off x="1455906" y="3084025"/>
            <a:ext cx="5688673" cy="430695"/>
          </a:xfrm>
          <a:prstGeom prst="rect">
            <a:avLst/>
          </a:prstGeom>
        </p:spPr>
        <p:txBody>
          <a:bodyPr lIns="0" tIns="0" rIns="0" bIns="0" rtlCol="0" anchor="t">
            <a:spAutoFit/>
          </a:bodyPr>
          <a:lstStyle/>
          <a:p>
            <a:pPr algn="just">
              <a:lnSpc>
                <a:spcPts val="3539"/>
              </a:lnSpc>
            </a:pPr>
            <a:r>
              <a:rPr lang="en-US" sz="2528" b="1">
                <a:solidFill>
                  <a:srgbClr val="FFFFFF"/>
                </a:solidFill>
                <a:latin typeface="Neighbor 2 Heavy"/>
                <a:ea typeface="Neighbor 2 Heavy"/>
                <a:cs typeface="Neighbor 2 Heavy"/>
                <a:sym typeface="Neighbor 2 Heavy"/>
              </a:rPr>
              <a:t>DEFINITION: </a:t>
            </a:r>
          </a:p>
        </p:txBody>
      </p:sp>
      <p:sp>
        <p:nvSpPr>
          <p:cNvPr id="11" name="Freeform 11">
            <a:extLst>
              <a:ext uri="{FF2B5EF4-FFF2-40B4-BE49-F238E27FC236}">
                <a16:creationId xmlns:a16="http://schemas.microsoft.com/office/drawing/2014/main" id="{07C72E43-550A-3930-2C89-4D6006890807}"/>
              </a:ext>
            </a:extLst>
          </p:cNvPr>
          <p:cNvSpPr/>
          <p:nvPr/>
        </p:nvSpPr>
        <p:spPr>
          <a:xfrm flipH="1">
            <a:off x="13741400" y="1699280"/>
            <a:ext cx="3564318" cy="2538880"/>
          </a:xfrm>
          <a:custGeom>
            <a:avLst/>
            <a:gdLst/>
            <a:ahLst/>
            <a:cxnLst/>
            <a:rect l="l" t="t" r="r" b="b"/>
            <a:pathLst>
              <a:path w="2256253" h="1827565">
                <a:moveTo>
                  <a:pt x="2256252" y="0"/>
                </a:moveTo>
                <a:lnTo>
                  <a:pt x="0" y="0"/>
                </a:lnTo>
                <a:lnTo>
                  <a:pt x="0" y="1827565"/>
                </a:lnTo>
                <a:lnTo>
                  <a:pt x="2256252" y="1827565"/>
                </a:lnTo>
                <a:lnTo>
                  <a:pt x="2256252"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B0B08076-BB08-451D-A313-9EA54FBEFFB6}"/>
              </a:ext>
            </a:extLst>
          </p:cNvPr>
          <p:cNvSpPr/>
          <p:nvPr/>
        </p:nvSpPr>
        <p:spPr>
          <a:xfrm>
            <a:off x="13416664" y="4631878"/>
            <a:ext cx="2971800" cy="4372959"/>
          </a:xfrm>
          <a:custGeom>
            <a:avLst/>
            <a:gdLst/>
            <a:ahLst/>
            <a:cxnLst/>
            <a:rect l="l" t="t" r="r" b="b"/>
            <a:pathLst>
              <a:path w="1853255" h="2781621">
                <a:moveTo>
                  <a:pt x="0" y="0"/>
                </a:moveTo>
                <a:lnTo>
                  <a:pt x="1853255" y="0"/>
                </a:lnTo>
                <a:lnTo>
                  <a:pt x="1853255" y="2781621"/>
                </a:lnTo>
                <a:lnTo>
                  <a:pt x="0" y="2781621"/>
                </a:lnTo>
                <a:lnTo>
                  <a:pt x="0" y="0"/>
                </a:lnTo>
                <a:close/>
              </a:path>
            </a:pathLst>
          </a:custGeom>
          <a:blipFill>
            <a:blip r:embed="rId4"/>
            <a:stretch>
              <a:fillRect/>
            </a:stretch>
          </a:blipFill>
          <a:ln cap="sq">
            <a:noFill/>
            <a:prstDash val="solid"/>
            <a:miter/>
          </a:ln>
        </p:spPr>
        <p:txBody>
          <a:bodyPr/>
          <a:lstStyle/>
          <a:p>
            <a:endParaRPr lang="en-US"/>
          </a:p>
        </p:txBody>
      </p:sp>
      <p:sp>
        <p:nvSpPr>
          <p:cNvPr id="13" name="TextBox 13">
            <a:extLst>
              <a:ext uri="{FF2B5EF4-FFF2-40B4-BE49-F238E27FC236}">
                <a16:creationId xmlns:a16="http://schemas.microsoft.com/office/drawing/2014/main" id="{13C16580-A571-59B2-5803-3DC40DF445E0}"/>
              </a:ext>
            </a:extLst>
          </p:cNvPr>
          <p:cNvSpPr txBox="1"/>
          <p:nvPr/>
        </p:nvSpPr>
        <p:spPr>
          <a:xfrm>
            <a:off x="5740400" y="3073903"/>
            <a:ext cx="6440872" cy="1525674"/>
          </a:xfrm>
          <a:prstGeom prst="rect">
            <a:avLst/>
          </a:prstGeom>
        </p:spPr>
        <p:txBody>
          <a:bodyPr lIns="0" tIns="0" rIns="0" bIns="0" rtlCol="0" anchor="t">
            <a:spAutoFit/>
          </a:bodyPr>
          <a:lstStyle/>
          <a:p>
            <a:pPr>
              <a:lnSpc>
                <a:spcPts val="3539"/>
              </a:lnSpc>
            </a:pPr>
            <a:r>
              <a:rPr lang="en-US" sz="2528" b="1">
                <a:solidFill>
                  <a:srgbClr val="FFFFFF"/>
                </a:solidFill>
                <a:latin typeface="Neighbor 2 Heavy"/>
                <a:ea typeface="Neighbor 2 Heavy"/>
                <a:cs typeface="Neighbor 2 Heavy"/>
                <a:sym typeface="Neighbor 2 Heavy"/>
              </a:rPr>
              <a:t>ACTIVITY:</a:t>
            </a:r>
          </a:p>
          <a:p>
            <a:pPr>
              <a:lnSpc>
                <a:spcPts val="3539"/>
              </a:lnSpc>
            </a:pPr>
            <a:endParaRPr lang="en-US" sz="2528" b="1">
              <a:solidFill>
                <a:srgbClr val="FFFFFF"/>
              </a:solidFill>
              <a:latin typeface="Neighbor 2 Heavy"/>
              <a:ea typeface="Neighbor 2 Heavy"/>
              <a:cs typeface="Neighbor 2 Heavy"/>
              <a:sym typeface="Neighbor 2 Heavy"/>
            </a:endParaRPr>
          </a:p>
          <a:p>
            <a:pPr>
              <a:lnSpc>
                <a:spcPts val="2486"/>
              </a:lnSpc>
            </a:pPr>
            <a:r>
              <a:rPr lang="en-US" sz="1776">
                <a:solidFill>
                  <a:srgbClr val="AFCA0B"/>
                </a:solidFill>
                <a:latin typeface="Helvetica Now"/>
                <a:ea typeface="Helvetica Now"/>
                <a:cs typeface="Helvetica Now"/>
                <a:sym typeface="Helvetica Now"/>
              </a:rPr>
              <a:t>Find batteries around you.</a:t>
            </a:r>
            <a:r>
              <a:rPr lang="en-US" sz="1776" b="1">
                <a:solidFill>
                  <a:srgbClr val="AFCA0B"/>
                </a:solidFill>
                <a:latin typeface="Helvetica Now Bold"/>
                <a:ea typeface="Helvetica Now Bold"/>
                <a:cs typeface="Helvetica Now Bold"/>
                <a:sym typeface="Helvetica Now Bold"/>
              </a:rPr>
              <a:t> </a:t>
            </a:r>
            <a:r>
              <a:rPr lang="en-US" sz="1776">
                <a:solidFill>
                  <a:srgbClr val="FFFFFF"/>
                </a:solidFill>
                <a:latin typeface="Helvetica Now"/>
                <a:ea typeface="Helvetica Now"/>
                <a:cs typeface="Helvetica Now"/>
                <a:sym typeface="Helvetica Now"/>
              </a:rPr>
              <a:t>List products that use batteries. Write them below:</a:t>
            </a:r>
          </a:p>
        </p:txBody>
      </p:sp>
      <p:sp>
        <p:nvSpPr>
          <p:cNvPr id="14" name="TextBox 14">
            <a:extLst>
              <a:ext uri="{FF2B5EF4-FFF2-40B4-BE49-F238E27FC236}">
                <a16:creationId xmlns:a16="http://schemas.microsoft.com/office/drawing/2014/main" id="{75C855D3-14A7-425B-121E-7B7C22ADDEEA}"/>
              </a:ext>
            </a:extLst>
          </p:cNvPr>
          <p:cNvSpPr txBox="1"/>
          <p:nvPr/>
        </p:nvSpPr>
        <p:spPr>
          <a:xfrm>
            <a:off x="1455906" y="3838123"/>
            <a:ext cx="3964555" cy="1589794"/>
          </a:xfrm>
          <a:prstGeom prst="rect">
            <a:avLst/>
          </a:prstGeom>
        </p:spPr>
        <p:txBody>
          <a:bodyPr lIns="0" tIns="0" rIns="0" bIns="0" rtlCol="0" anchor="t">
            <a:spAutoFit/>
          </a:bodyPr>
          <a:lstStyle/>
          <a:p>
            <a:pPr>
              <a:lnSpc>
                <a:spcPts val="2486"/>
              </a:lnSpc>
            </a:pPr>
            <a:r>
              <a:rPr lang="en-US" sz="1776" b="1">
                <a:solidFill>
                  <a:srgbClr val="AFCA0B"/>
                </a:solidFill>
                <a:latin typeface="Helvetica Now Bold"/>
                <a:ea typeface="Helvetica Now Bold"/>
                <a:cs typeface="Helvetica Now Bold"/>
                <a:sym typeface="Helvetica Now Bold"/>
              </a:rPr>
              <a:t>A battery </a:t>
            </a:r>
            <a:r>
              <a:rPr lang="en-US" sz="1776">
                <a:solidFill>
                  <a:srgbClr val="FFFFFF"/>
                </a:solidFill>
                <a:latin typeface="Helvetica Now"/>
                <a:ea typeface="Helvetica Now"/>
                <a:cs typeface="Helvetica Now"/>
                <a:sym typeface="Helvetica Now"/>
              </a:rPr>
              <a:t>is a device that stores electricity. It can be used to help operate portable items like toys, remote controls and tools, without them needing to be plugged in.  </a:t>
            </a:r>
          </a:p>
        </p:txBody>
      </p:sp>
      <p:sp>
        <p:nvSpPr>
          <p:cNvPr id="15" name="TextBox 15">
            <a:extLst>
              <a:ext uri="{FF2B5EF4-FFF2-40B4-BE49-F238E27FC236}">
                <a16:creationId xmlns:a16="http://schemas.microsoft.com/office/drawing/2014/main" id="{5B2CBB88-92A8-7AB0-114B-6B9B65FC76C7}"/>
              </a:ext>
            </a:extLst>
          </p:cNvPr>
          <p:cNvSpPr txBox="1"/>
          <p:nvPr/>
        </p:nvSpPr>
        <p:spPr>
          <a:xfrm>
            <a:off x="101600" y="1528027"/>
            <a:ext cx="9219875" cy="619144"/>
          </a:xfrm>
          <a:prstGeom prst="rect">
            <a:avLst/>
          </a:prstGeom>
        </p:spPr>
        <p:txBody>
          <a:bodyPr wrap="square" lIns="0" tIns="0" rIns="0" bIns="0" rtlCol="0" anchor="t">
            <a:spAutoFit/>
          </a:bodyPr>
          <a:lstStyle/>
          <a:p>
            <a:pPr algn="ctr">
              <a:lnSpc>
                <a:spcPts val="4761"/>
              </a:lnSpc>
            </a:pPr>
            <a:r>
              <a:rPr lang="en-US" sz="5100" b="1">
                <a:solidFill>
                  <a:srgbClr val="FFFFFF"/>
                </a:solidFill>
                <a:latin typeface="Neighbor 2 Heavy"/>
                <a:ea typeface="Neighbor 2 Heavy"/>
                <a:cs typeface="Neighbor 2 Heavy"/>
                <a:sym typeface="Neighbor 2 Heavy"/>
              </a:rPr>
              <a:t>WHAT IS A </a:t>
            </a:r>
            <a:r>
              <a:rPr lang="en-US" sz="5100" b="1">
                <a:solidFill>
                  <a:srgbClr val="AFCA0B"/>
                </a:solidFill>
                <a:latin typeface="Neighbor 2 Heavy"/>
                <a:ea typeface="Neighbor 2 Heavy"/>
                <a:cs typeface="Neighbor 2 Heavy"/>
                <a:sym typeface="Neighbor 2 Heavy"/>
              </a:rPr>
              <a:t>BATTERY </a:t>
            </a:r>
            <a:r>
              <a:rPr lang="en-US" sz="5100" b="1">
                <a:solidFill>
                  <a:srgbClr val="FFFFFF"/>
                </a:solidFill>
                <a:latin typeface="Neighbor 2 Heavy"/>
                <a:ea typeface="Neighbor 2 Heavy"/>
                <a:cs typeface="Neighbor 2 Heavy"/>
                <a:sym typeface="Neighbor 2 Heavy"/>
              </a:rPr>
              <a:t>? </a:t>
            </a:r>
          </a:p>
        </p:txBody>
      </p:sp>
      <p:sp>
        <p:nvSpPr>
          <p:cNvPr id="16" name="AutoShape 16">
            <a:extLst>
              <a:ext uri="{FF2B5EF4-FFF2-40B4-BE49-F238E27FC236}">
                <a16:creationId xmlns:a16="http://schemas.microsoft.com/office/drawing/2014/main" id="{AD8EF8BA-175D-7548-3CE9-8E957F2F423E}"/>
              </a:ext>
            </a:extLst>
          </p:cNvPr>
          <p:cNvSpPr/>
          <p:nvPr/>
        </p:nvSpPr>
        <p:spPr>
          <a:xfrm>
            <a:off x="2115516" y="7965871"/>
            <a:ext cx="2661128" cy="0"/>
          </a:xfrm>
          <a:prstGeom prst="line">
            <a:avLst/>
          </a:prstGeom>
          <a:ln w="28575" cap="flat">
            <a:solidFill>
              <a:srgbClr val="FFFFFF"/>
            </a:solidFill>
            <a:prstDash val="solid"/>
            <a:headEnd type="none" w="sm" len="sm"/>
            <a:tailEnd type="none" w="sm" len="sm"/>
          </a:ln>
        </p:spPr>
        <p:txBody>
          <a:bodyPr/>
          <a:lstStyle/>
          <a:p>
            <a:endParaRPr lang="en-US" sz="1600"/>
          </a:p>
        </p:txBody>
      </p:sp>
      <p:sp>
        <p:nvSpPr>
          <p:cNvPr id="17" name="AutoShape 17">
            <a:extLst>
              <a:ext uri="{FF2B5EF4-FFF2-40B4-BE49-F238E27FC236}">
                <a16:creationId xmlns:a16="http://schemas.microsoft.com/office/drawing/2014/main" id="{D6B098EB-41C3-81C0-F94C-7F4B67983AA7}"/>
              </a:ext>
            </a:extLst>
          </p:cNvPr>
          <p:cNvSpPr/>
          <p:nvPr/>
        </p:nvSpPr>
        <p:spPr>
          <a:xfrm>
            <a:off x="2115516" y="8653820"/>
            <a:ext cx="2661128" cy="0"/>
          </a:xfrm>
          <a:prstGeom prst="line">
            <a:avLst/>
          </a:prstGeom>
          <a:ln w="28575" cap="flat">
            <a:solidFill>
              <a:srgbClr val="FFFFFF"/>
            </a:solidFill>
            <a:prstDash val="solid"/>
            <a:headEnd type="none" w="sm" len="sm"/>
            <a:tailEnd type="none" w="sm" len="sm"/>
          </a:ln>
        </p:spPr>
        <p:txBody>
          <a:bodyPr/>
          <a:lstStyle/>
          <a:p>
            <a:endParaRPr lang="en-US" sz="1600"/>
          </a:p>
        </p:txBody>
      </p:sp>
      <p:sp>
        <p:nvSpPr>
          <p:cNvPr id="18" name="TextBox 18">
            <a:extLst>
              <a:ext uri="{FF2B5EF4-FFF2-40B4-BE49-F238E27FC236}">
                <a16:creationId xmlns:a16="http://schemas.microsoft.com/office/drawing/2014/main" id="{5ED8B567-A23B-0003-3246-9EB7E2166F61}"/>
              </a:ext>
            </a:extLst>
          </p:cNvPr>
          <p:cNvSpPr txBox="1"/>
          <p:nvPr/>
        </p:nvSpPr>
        <p:spPr>
          <a:xfrm>
            <a:off x="2115516" y="7394552"/>
            <a:ext cx="1589968" cy="204543"/>
          </a:xfrm>
          <a:prstGeom prst="rect">
            <a:avLst/>
          </a:prstGeom>
        </p:spPr>
        <p:txBody>
          <a:bodyPr wrap="square" lIns="0" tIns="0" rIns="0" bIns="0" rtlCol="0" anchor="t">
            <a:spAutoFit/>
          </a:bodyPr>
          <a:lstStyle/>
          <a:p>
            <a:pPr>
              <a:lnSpc>
                <a:spcPts val="1517"/>
              </a:lnSpc>
            </a:pPr>
            <a:r>
              <a:rPr lang="en-US" sz="1600" b="1">
                <a:solidFill>
                  <a:srgbClr val="0C0B45"/>
                </a:solidFill>
                <a:latin typeface="Helvetica Now Bold"/>
                <a:ea typeface="Helvetica Now Bold"/>
                <a:cs typeface="Helvetica Now Bold"/>
                <a:sym typeface="Helvetica Now Bold"/>
              </a:rPr>
              <a:t>Item 1: </a:t>
            </a:r>
          </a:p>
        </p:txBody>
      </p:sp>
      <p:sp>
        <p:nvSpPr>
          <p:cNvPr id="19" name="TextBox 19">
            <a:extLst>
              <a:ext uri="{FF2B5EF4-FFF2-40B4-BE49-F238E27FC236}">
                <a16:creationId xmlns:a16="http://schemas.microsoft.com/office/drawing/2014/main" id="{109C7960-53AC-C78C-AE39-515E88C31E9D}"/>
              </a:ext>
            </a:extLst>
          </p:cNvPr>
          <p:cNvSpPr txBox="1"/>
          <p:nvPr/>
        </p:nvSpPr>
        <p:spPr>
          <a:xfrm>
            <a:off x="2115514" y="8197708"/>
            <a:ext cx="1466066" cy="204543"/>
          </a:xfrm>
          <a:prstGeom prst="rect">
            <a:avLst/>
          </a:prstGeom>
        </p:spPr>
        <p:txBody>
          <a:bodyPr wrap="square" lIns="0" tIns="0" rIns="0" bIns="0" rtlCol="0" anchor="t">
            <a:spAutoFit/>
          </a:bodyPr>
          <a:lstStyle/>
          <a:p>
            <a:pPr>
              <a:lnSpc>
                <a:spcPts val="1517"/>
              </a:lnSpc>
            </a:pPr>
            <a:r>
              <a:rPr lang="en-US" sz="1600" b="1">
                <a:solidFill>
                  <a:srgbClr val="0C0B45"/>
                </a:solidFill>
                <a:latin typeface="Helvetica Now Bold"/>
                <a:ea typeface="Helvetica Now Bold"/>
                <a:cs typeface="Helvetica Now Bold"/>
                <a:sym typeface="Helvetica Now Bold"/>
              </a:rPr>
              <a:t>Item 4: </a:t>
            </a:r>
          </a:p>
        </p:txBody>
      </p:sp>
      <p:grpSp>
        <p:nvGrpSpPr>
          <p:cNvPr id="20" name="Group 20">
            <a:extLst>
              <a:ext uri="{FF2B5EF4-FFF2-40B4-BE49-F238E27FC236}">
                <a16:creationId xmlns:a16="http://schemas.microsoft.com/office/drawing/2014/main" id="{6D80FB42-708E-D93F-2D97-E2BFAB1F4B22}"/>
              </a:ext>
            </a:extLst>
          </p:cNvPr>
          <p:cNvGrpSpPr/>
          <p:nvPr/>
        </p:nvGrpSpPr>
        <p:grpSpPr>
          <a:xfrm>
            <a:off x="5445861" y="7383543"/>
            <a:ext cx="2661130" cy="1270277"/>
            <a:chOff x="-1" y="-19051"/>
            <a:chExt cx="2182104" cy="1693702"/>
          </a:xfrm>
        </p:grpSpPr>
        <p:sp>
          <p:nvSpPr>
            <p:cNvPr id="21" name="AutoShape 21">
              <a:extLst>
                <a:ext uri="{FF2B5EF4-FFF2-40B4-BE49-F238E27FC236}">
                  <a16:creationId xmlns:a16="http://schemas.microsoft.com/office/drawing/2014/main" id="{8DC350F6-02F1-D34B-1142-7291C2E90121}"/>
                </a:ext>
              </a:extLst>
            </p:cNvPr>
            <p:cNvSpPr/>
            <p:nvPr/>
          </p:nvSpPr>
          <p:spPr>
            <a:xfrm>
              <a:off x="0" y="1674651"/>
              <a:ext cx="2182103" cy="0"/>
            </a:xfrm>
            <a:prstGeom prst="line">
              <a:avLst/>
            </a:prstGeom>
            <a:ln w="38100" cap="flat">
              <a:solidFill>
                <a:srgbClr val="FFFFFF"/>
              </a:solidFill>
              <a:prstDash val="solid"/>
              <a:headEnd type="none" w="sm" len="sm"/>
              <a:tailEnd type="none" w="sm" len="sm"/>
            </a:ln>
          </p:spPr>
          <p:txBody>
            <a:bodyPr/>
            <a:lstStyle/>
            <a:p>
              <a:endParaRPr lang="en-US" sz="1600"/>
            </a:p>
          </p:txBody>
        </p:sp>
        <p:sp>
          <p:nvSpPr>
            <p:cNvPr id="22" name="AutoShape 22">
              <a:extLst>
                <a:ext uri="{FF2B5EF4-FFF2-40B4-BE49-F238E27FC236}">
                  <a16:creationId xmlns:a16="http://schemas.microsoft.com/office/drawing/2014/main" id="{BDFEF24B-D08C-5CE8-E77E-40BD305950F1}"/>
                </a:ext>
              </a:extLst>
            </p:cNvPr>
            <p:cNvSpPr/>
            <p:nvPr/>
          </p:nvSpPr>
          <p:spPr>
            <a:xfrm>
              <a:off x="0" y="715332"/>
              <a:ext cx="2182103" cy="0"/>
            </a:xfrm>
            <a:prstGeom prst="line">
              <a:avLst/>
            </a:prstGeom>
            <a:ln w="38100" cap="flat">
              <a:solidFill>
                <a:srgbClr val="FFFFFF"/>
              </a:solidFill>
              <a:prstDash val="solid"/>
              <a:headEnd type="none" w="sm" len="sm"/>
              <a:tailEnd type="none" w="sm" len="sm"/>
            </a:ln>
          </p:spPr>
          <p:txBody>
            <a:bodyPr/>
            <a:lstStyle/>
            <a:p>
              <a:endParaRPr lang="en-US" sz="1600"/>
            </a:p>
          </p:txBody>
        </p:sp>
        <p:sp>
          <p:nvSpPr>
            <p:cNvPr id="23" name="TextBox 23">
              <a:extLst>
                <a:ext uri="{FF2B5EF4-FFF2-40B4-BE49-F238E27FC236}">
                  <a16:creationId xmlns:a16="http://schemas.microsoft.com/office/drawing/2014/main" id="{E2DE42AB-1F99-ADA7-28CB-DCC1C1F84F45}"/>
                </a:ext>
              </a:extLst>
            </p:cNvPr>
            <p:cNvSpPr txBox="1"/>
            <p:nvPr/>
          </p:nvSpPr>
          <p:spPr>
            <a:xfrm>
              <a:off x="-1" y="-19051"/>
              <a:ext cx="1303759" cy="272724"/>
            </a:xfrm>
            <a:prstGeom prst="rect">
              <a:avLst/>
            </a:prstGeom>
          </p:spPr>
          <p:txBody>
            <a:bodyPr wrap="square" lIns="0" tIns="0" rIns="0" bIns="0" rtlCol="0" anchor="t">
              <a:spAutoFit/>
            </a:bodyPr>
            <a:lstStyle/>
            <a:p>
              <a:pPr>
                <a:lnSpc>
                  <a:spcPts val="1517"/>
                </a:lnSpc>
              </a:pPr>
              <a:r>
                <a:rPr lang="en-US" sz="1600" b="1">
                  <a:solidFill>
                    <a:srgbClr val="0C0B45"/>
                  </a:solidFill>
                  <a:latin typeface="Helvetica Now Bold"/>
                  <a:ea typeface="Helvetica Now Bold"/>
                  <a:cs typeface="Helvetica Now Bold"/>
                  <a:sym typeface="Helvetica Now Bold"/>
                </a:rPr>
                <a:t>Item 2: </a:t>
              </a:r>
            </a:p>
          </p:txBody>
        </p:sp>
        <p:sp>
          <p:nvSpPr>
            <p:cNvPr id="24" name="TextBox 24">
              <a:extLst>
                <a:ext uri="{FF2B5EF4-FFF2-40B4-BE49-F238E27FC236}">
                  <a16:creationId xmlns:a16="http://schemas.microsoft.com/office/drawing/2014/main" id="{8E0A76E6-0E0D-6502-65DE-25281415C87B}"/>
                </a:ext>
              </a:extLst>
            </p:cNvPr>
            <p:cNvSpPr txBox="1"/>
            <p:nvPr/>
          </p:nvSpPr>
          <p:spPr>
            <a:xfrm>
              <a:off x="-1" y="1051825"/>
              <a:ext cx="1039063" cy="272724"/>
            </a:xfrm>
            <a:prstGeom prst="rect">
              <a:avLst/>
            </a:prstGeom>
          </p:spPr>
          <p:txBody>
            <a:bodyPr wrap="square" lIns="0" tIns="0" rIns="0" bIns="0" rtlCol="0" anchor="t">
              <a:spAutoFit/>
            </a:bodyPr>
            <a:lstStyle/>
            <a:p>
              <a:pPr>
                <a:lnSpc>
                  <a:spcPts val="1517"/>
                </a:lnSpc>
              </a:pPr>
              <a:r>
                <a:rPr lang="en-US" sz="1600" b="1">
                  <a:solidFill>
                    <a:srgbClr val="0C0B45"/>
                  </a:solidFill>
                  <a:latin typeface="Helvetica Now Bold"/>
                  <a:ea typeface="Helvetica Now Bold"/>
                  <a:cs typeface="Helvetica Now Bold"/>
                  <a:sym typeface="Helvetica Now Bold"/>
                </a:rPr>
                <a:t>Item 5: </a:t>
              </a:r>
            </a:p>
          </p:txBody>
        </p:sp>
      </p:grpSp>
      <p:sp>
        <p:nvSpPr>
          <p:cNvPr id="25" name="TextBox 25">
            <a:extLst>
              <a:ext uri="{FF2B5EF4-FFF2-40B4-BE49-F238E27FC236}">
                <a16:creationId xmlns:a16="http://schemas.microsoft.com/office/drawing/2014/main" id="{94A73EBD-8DFF-F8B9-1E91-40712A6478B9}"/>
              </a:ext>
            </a:extLst>
          </p:cNvPr>
          <p:cNvSpPr txBox="1"/>
          <p:nvPr/>
        </p:nvSpPr>
        <p:spPr>
          <a:xfrm>
            <a:off x="17018000" y="9441727"/>
            <a:ext cx="639976" cy="196400"/>
          </a:xfrm>
          <a:prstGeom prst="rect">
            <a:avLst/>
          </a:prstGeom>
        </p:spPr>
        <p:txBody>
          <a:bodyPr lIns="0" tIns="0" rIns="0" bIns="0" rtlCol="0" anchor="t">
            <a:spAutoFit/>
          </a:bodyPr>
          <a:lstStyle/>
          <a:p>
            <a:pPr>
              <a:lnSpc>
                <a:spcPts val="1580"/>
              </a:lnSpc>
            </a:pPr>
            <a:r>
              <a:rPr lang="en-US" sz="1128">
                <a:solidFill>
                  <a:srgbClr val="0C0B45"/>
                </a:solidFill>
                <a:latin typeface="Helvetica Now"/>
                <a:ea typeface="Helvetica Now"/>
                <a:cs typeface="Helvetica Now"/>
                <a:sym typeface="Helvetica Now"/>
              </a:rPr>
              <a:t>04</a:t>
            </a:r>
          </a:p>
        </p:txBody>
      </p:sp>
      <p:sp>
        <p:nvSpPr>
          <p:cNvPr id="26" name="TextBox 26">
            <a:extLst>
              <a:ext uri="{FF2B5EF4-FFF2-40B4-BE49-F238E27FC236}">
                <a16:creationId xmlns:a16="http://schemas.microsoft.com/office/drawing/2014/main" id="{A02E8202-C46B-66C5-8A1C-F8AB24ADCF5E}"/>
              </a:ext>
            </a:extLst>
          </p:cNvPr>
          <p:cNvSpPr txBox="1"/>
          <p:nvPr/>
        </p:nvSpPr>
        <p:spPr>
          <a:xfrm>
            <a:off x="1493136" y="5642523"/>
            <a:ext cx="3835214" cy="948593"/>
          </a:xfrm>
          <a:prstGeom prst="rect">
            <a:avLst/>
          </a:prstGeom>
        </p:spPr>
        <p:txBody>
          <a:bodyPr lIns="0" tIns="0" rIns="0" bIns="0" rtlCol="0" anchor="t">
            <a:spAutoFit/>
          </a:bodyPr>
          <a:lstStyle/>
          <a:p>
            <a:pPr>
              <a:lnSpc>
                <a:spcPts val="2486"/>
              </a:lnSpc>
            </a:pPr>
            <a:r>
              <a:rPr lang="en-US" sz="1776">
                <a:solidFill>
                  <a:srgbClr val="FFFFFF"/>
                </a:solidFill>
                <a:latin typeface="Helvetica Now"/>
                <a:ea typeface="Helvetica Now"/>
                <a:cs typeface="Helvetica Now"/>
                <a:sym typeface="Helvetica Now"/>
              </a:rPr>
              <a:t>There are many different types of batteries, and most of them can be recycled. </a:t>
            </a:r>
          </a:p>
        </p:txBody>
      </p:sp>
      <p:sp>
        <p:nvSpPr>
          <p:cNvPr id="27" name="TextBox 27">
            <a:extLst>
              <a:ext uri="{FF2B5EF4-FFF2-40B4-BE49-F238E27FC236}">
                <a16:creationId xmlns:a16="http://schemas.microsoft.com/office/drawing/2014/main" id="{F581FD32-C7A7-BA99-DCF8-E82428B577AC}"/>
              </a:ext>
            </a:extLst>
          </p:cNvPr>
          <p:cNvSpPr txBox="1"/>
          <p:nvPr/>
        </p:nvSpPr>
        <p:spPr>
          <a:xfrm>
            <a:off x="14122400" y="2396077"/>
            <a:ext cx="3039308" cy="748988"/>
          </a:xfrm>
          <a:prstGeom prst="rect">
            <a:avLst/>
          </a:prstGeom>
        </p:spPr>
        <p:txBody>
          <a:bodyPr wrap="square" lIns="0" tIns="0" rIns="0" bIns="0" rtlCol="0" anchor="t">
            <a:spAutoFit/>
          </a:bodyPr>
          <a:lstStyle/>
          <a:p>
            <a:pPr algn="ctr">
              <a:lnSpc>
                <a:spcPts val="1980"/>
              </a:lnSpc>
            </a:pPr>
            <a:r>
              <a:rPr lang="en-US" sz="1600" b="1">
                <a:solidFill>
                  <a:srgbClr val="0C0B45"/>
                </a:solidFill>
                <a:latin typeface="Neighbor 2 Heavy"/>
                <a:ea typeface="Neighbor 2 Heavy"/>
                <a:cs typeface="Neighbor 2 Heavy"/>
                <a:sym typeface="Neighbor 2 Heavy"/>
              </a:rPr>
              <a:t>SAY IT OUT LOUD : </a:t>
            </a:r>
          </a:p>
          <a:p>
            <a:pPr algn="ctr">
              <a:lnSpc>
                <a:spcPts val="1980"/>
              </a:lnSpc>
            </a:pPr>
            <a:r>
              <a:rPr lang="en-US" sz="1600" b="1">
                <a:solidFill>
                  <a:srgbClr val="0C0B45"/>
                </a:solidFill>
                <a:latin typeface="Neighbor 2 Heavy"/>
                <a:ea typeface="Neighbor 2 Heavy"/>
                <a:cs typeface="Neighbor 2 Heavy"/>
                <a:sym typeface="Neighbor 2 Heavy"/>
              </a:rPr>
              <a:t>BATTERY → BA-TUH-REE</a:t>
            </a:r>
          </a:p>
          <a:p>
            <a:pPr algn="ctr">
              <a:lnSpc>
                <a:spcPts val="1980"/>
              </a:lnSpc>
            </a:pPr>
            <a:endParaRPr lang="en-US" sz="1600" b="1">
              <a:solidFill>
                <a:srgbClr val="0C0B45"/>
              </a:solidFill>
              <a:latin typeface="Neighbor 2 Heavy"/>
              <a:ea typeface="Neighbor 2 Heavy"/>
              <a:cs typeface="Neighbor 2 Heavy"/>
              <a:sym typeface="Neighbor 2 Heavy"/>
            </a:endParaRPr>
          </a:p>
        </p:txBody>
      </p:sp>
      <p:grpSp>
        <p:nvGrpSpPr>
          <p:cNvPr id="28" name="Group 28">
            <a:extLst>
              <a:ext uri="{FF2B5EF4-FFF2-40B4-BE49-F238E27FC236}">
                <a16:creationId xmlns:a16="http://schemas.microsoft.com/office/drawing/2014/main" id="{38F4B833-D5EE-7C60-2D93-561DD1696122}"/>
              </a:ext>
            </a:extLst>
          </p:cNvPr>
          <p:cNvGrpSpPr/>
          <p:nvPr/>
        </p:nvGrpSpPr>
        <p:grpSpPr>
          <a:xfrm>
            <a:off x="8900109" y="7441061"/>
            <a:ext cx="2661129" cy="1221559"/>
            <a:chOff x="0" y="57640"/>
            <a:chExt cx="2182103" cy="1628744"/>
          </a:xfrm>
        </p:grpSpPr>
        <p:sp>
          <p:nvSpPr>
            <p:cNvPr id="29" name="AutoShape 29">
              <a:extLst>
                <a:ext uri="{FF2B5EF4-FFF2-40B4-BE49-F238E27FC236}">
                  <a16:creationId xmlns:a16="http://schemas.microsoft.com/office/drawing/2014/main" id="{7C637B30-CDA8-AA41-9EE0-98152FC6C860}"/>
                </a:ext>
              </a:extLst>
            </p:cNvPr>
            <p:cNvSpPr/>
            <p:nvPr/>
          </p:nvSpPr>
          <p:spPr>
            <a:xfrm>
              <a:off x="0" y="715332"/>
              <a:ext cx="2182103" cy="0"/>
            </a:xfrm>
            <a:prstGeom prst="line">
              <a:avLst/>
            </a:prstGeom>
            <a:ln w="38100" cap="flat">
              <a:solidFill>
                <a:srgbClr val="FFFFFF"/>
              </a:solidFill>
              <a:prstDash val="solid"/>
              <a:headEnd type="none" w="sm" len="sm"/>
              <a:tailEnd type="none" w="sm" len="sm"/>
            </a:ln>
          </p:spPr>
          <p:txBody>
            <a:bodyPr/>
            <a:lstStyle/>
            <a:p>
              <a:endParaRPr lang="en-US" sz="1600"/>
            </a:p>
          </p:txBody>
        </p:sp>
        <p:sp>
          <p:nvSpPr>
            <p:cNvPr id="30" name="AutoShape 30">
              <a:extLst>
                <a:ext uri="{FF2B5EF4-FFF2-40B4-BE49-F238E27FC236}">
                  <a16:creationId xmlns:a16="http://schemas.microsoft.com/office/drawing/2014/main" id="{A6F534CF-64D3-6CEE-1846-7A02795964DB}"/>
                </a:ext>
              </a:extLst>
            </p:cNvPr>
            <p:cNvSpPr/>
            <p:nvPr/>
          </p:nvSpPr>
          <p:spPr>
            <a:xfrm>
              <a:off x="0" y="1686384"/>
              <a:ext cx="2182103" cy="0"/>
            </a:xfrm>
            <a:prstGeom prst="line">
              <a:avLst/>
            </a:prstGeom>
            <a:ln w="38100" cap="flat">
              <a:solidFill>
                <a:srgbClr val="FFFFFF"/>
              </a:solidFill>
              <a:prstDash val="solid"/>
              <a:headEnd type="none" w="sm" len="sm"/>
              <a:tailEnd type="none" w="sm" len="sm"/>
            </a:ln>
          </p:spPr>
          <p:txBody>
            <a:bodyPr/>
            <a:lstStyle/>
            <a:p>
              <a:endParaRPr lang="en-US" sz="1600"/>
            </a:p>
          </p:txBody>
        </p:sp>
        <p:sp>
          <p:nvSpPr>
            <p:cNvPr id="31" name="TextBox 31">
              <a:extLst>
                <a:ext uri="{FF2B5EF4-FFF2-40B4-BE49-F238E27FC236}">
                  <a16:creationId xmlns:a16="http://schemas.microsoft.com/office/drawing/2014/main" id="{2E76A0CC-F787-BCA4-236B-C21217A6B696}"/>
                </a:ext>
              </a:extLst>
            </p:cNvPr>
            <p:cNvSpPr txBox="1"/>
            <p:nvPr/>
          </p:nvSpPr>
          <p:spPr>
            <a:xfrm>
              <a:off x="0" y="57640"/>
              <a:ext cx="1303759" cy="272724"/>
            </a:xfrm>
            <a:prstGeom prst="rect">
              <a:avLst/>
            </a:prstGeom>
          </p:spPr>
          <p:txBody>
            <a:bodyPr wrap="square" lIns="0" tIns="0" rIns="0" bIns="0" rtlCol="0" anchor="t">
              <a:spAutoFit/>
            </a:bodyPr>
            <a:lstStyle/>
            <a:p>
              <a:pPr>
                <a:lnSpc>
                  <a:spcPts val="1517"/>
                </a:lnSpc>
              </a:pPr>
              <a:r>
                <a:rPr lang="en-US" sz="1600" b="1">
                  <a:solidFill>
                    <a:srgbClr val="0C0B45"/>
                  </a:solidFill>
                  <a:latin typeface="Helvetica Now Bold"/>
                  <a:ea typeface="Helvetica Now Bold"/>
                  <a:cs typeface="Helvetica Now Bold"/>
                  <a:sym typeface="Helvetica Now Bold"/>
                </a:rPr>
                <a:t>Item 3: </a:t>
              </a:r>
            </a:p>
          </p:txBody>
        </p:sp>
        <p:sp>
          <p:nvSpPr>
            <p:cNvPr id="32" name="TextBox 32">
              <a:extLst>
                <a:ext uri="{FF2B5EF4-FFF2-40B4-BE49-F238E27FC236}">
                  <a16:creationId xmlns:a16="http://schemas.microsoft.com/office/drawing/2014/main" id="{FF063196-9C2D-2940-0D0A-403C0C356351}"/>
                </a:ext>
              </a:extLst>
            </p:cNvPr>
            <p:cNvSpPr txBox="1"/>
            <p:nvPr/>
          </p:nvSpPr>
          <p:spPr>
            <a:xfrm>
              <a:off x="5206" y="1066500"/>
              <a:ext cx="1133703" cy="272724"/>
            </a:xfrm>
            <a:prstGeom prst="rect">
              <a:avLst/>
            </a:prstGeom>
          </p:spPr>
          <p:txBody>
            <a:bodyPr wrap="square" lIns="0" tIns="0" rIns="0" bIns="0" rtlCol="0" anchor="t">
              <a:spAutoFit/>
            </a:bodyPr>
            <a:lstStyle/>
            <a:p>
              <a:pPr>
                <a:lnSpc>
                  <a:spcPts val="1517"/>
                </a:lnSpc>
              </a:pPr>
              <a:r>
                <a:rPr lang="en-US" sz="1600" b="1">
                  <a:solidFill>
                    <a:srgbClr val="0C0B45"/>
                  </a:solidFill>
                  <a:latin typeface="Helvetica Now Bold"/>
                  <a:ea typeface="Helvetica Now Bold"/>
                  <a:cs typeface="Helvetica Now Bold"/>
                  <a:sym typeface="Helvetica Now Bold"/>
                </a:rPr>
                <a:t>Item 6 :</a:t>
              </a:r>
              <a:r>
                <a:rPr lang="en-US" sz="1600">
                  <a:solidFill>
                    <a:srgbClr val="0C0B45"/>
                  </a:solidFill>
                  <a:latin typeface="Helvetica Now"/>
                  <a:ea typeface="Helvetica Now"/>
                  <a:cs typeface="Helvetica Now"/>
                  <a:sym typeface="Helvetica Now"/>
                </a:rPr>
                <a:t> </a:t>
              </a:r>
            </a:p>
          </p:txBody>
        </p:sp>
      </p:grpSp>
    </p:spTree>
    <p:extLst>
      <p:ext uri="{BB962C8B-B14F-4D97-AF65-F5344CB8AC3E}">
        <p14:creationId xmlns:p14="http://schemas.microsoft.com/office/powerpoint/2010/main" val="4027869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390243" y="1811195"/>
            <a:ext cx="8148184" cy="1949367"/>
            <a:chOff x="0" y="-13218"/>
            <a:chExt cx="8880658" cy="1507419"/>
          </a:xfrm>
        </p:grpSpPr>
        <p:sp>
          <p:nvSpPr>
            <p:cNvPr id="3" name="AutoShape 3"/>
            <p:cNvSpPr/>
            <p:nvPr/>
          </p:nvSpPr>
          <p:spPr>
            <a:xfrm>
              <a:off x="1669690" y="747101"/>
              <a:ext cx="2213863" cy="0"/>
            </a:xfrm>
            <a:prstGeom prst="line">
              <a:avLst/>
            </a:prstGeom>
            <a:ln w="330200" cap="rnd">
              <a:solidFill>
                <a:srgbClr val="AFCA0B"/>
              </a:solidFill>
              <a:prstDash val="solid"/>
              <a:headEnd type="none" w="sm" len="sm"/>
              <a:tailEnd type="none" w="sm" len="sm"/>
            </a:ln>
          </p:spPr>
          <p:txBody>
            <a:bodyPr/>
            <a:lstStyle/>
            <a:p>
              <a:endParaRPr lang="en-US"/>
            </a:p>
          </p:txBody>
        </p:sp>
        <p:grpSp>
          <p:nvGrpSpPr>
            <p:cNvPr id="4" name="Group 4"/>
            <p:cNvGrpSpPr/>
            <p:nvPr/>
          </p:nvGrpSpPr>
          <p:grpSpPr>
            <a:xfrm>
              <a:off x="0" y="180536"/>
              <a:ext cx="2060200" cy="1133129"/>
              <a:chOff x="0" y="0"/>
              <a:chExt cx="7906190" cy="4348480"/>
            </a:xfrm>
          </p:grpSpPr>
          <p:sp>
            <p:nvSpPr>
              <p:cNvPr id="5" name="Freeform 5"/>
              <p:cNvSpPr/>
              <p:nvPr/>
            </p:nvSpPr>
            <p:spPr>
              <a:xfrm>
                <a:off x="304800" y="304800"/>
                <a:ext cx="7601390" cy="4043680"/>
              </a:xfrm>
              <a:custGeom>
                <a:avLst/>
                <a:gdLst/>
                <a:ahLst/>
                <a:cxnLst/>
                <a:rect l="l" t="t" r="r" b="b"/>
                <a:pathLst>
                  <a:path w="7601390" h="4043680">
                    <a:moveTo>
                      <a:pt x="7601390" y="0"/>
                    </a:moveTo>
                    <a:lnTo>
                      <a:pt x="7601390" y="4043680"/>
                    </a:lnTo>
                    <a:lnTo>
                      <a:pt x="0" y="4043680"/>
                    </a:lnTo>
                    <a:lnTo>
                      <a:pt x="0" y="3738880"/>
                    </a:lnTo>
                    <a:lnTo>
                      <a:pt x="7296590" y="3738880"/>
                    </a:lnTo>
                    <a:lnTo>
                      <a:pt x="7296590" y="0"/>
                    </a:lnTo>
                    <a:close/>
                  </a:path>
                </a:pathLst>
              </a:custGeom>
              <a:solidFill>
                <a:srgbClr val="0C0B45"/>
              </a:solidFill>
            </p:spPr>
            <p:txBody>
              <a:bodyPr/>
              <a:lstStyle/>
              <a:p>
                <a:endParaRPr lang="en-US"/>
              </a:p>
            </p:txBody>
          </p:sp>
          <p:sp>
            <p:nvSpPr>
              <p:cNvPr id="6" name="Freeform 6"/>
              <p:cNvSpPr/>
              <p:nvPr/>
            </p:nvSpPr>
            <p:spPr>
              <a:xfrm>
                <a:off x="0" y="0"/>
                <a:ext cx="7601390" cy="4043680"/>
              </a:xfrm>
              <a:custGeom>
                <a:avLst/>
                <a:gdLst/>
                <a:ahLst/>
                <a:cxnLst/>
                <a:rect l="l" t="t" r="r" b="b"/>
                <a:pathLst>
                  <a:path w="7601390" h="4043680">
                    <a:moveTo>
                      <a:pt x="0" y="0"/>
                    </a:moveTo>
                    <a:lnTo>
                      <a:pt x="7601390" y="0"/>
                    </a:lnTo>
                    <a:lnTo>
                      <a:pt x="7601390" y="4043680"/>
                    </a:lnTo>
                    <a:lnTo>
                      <a:pt x="0" y="4043680"/>
                    </a:lnTo>
                    <a:close/>
                  </a:path>
                </a:pathLst>
              </a:custGeom>
              <a:solidFill>
                <a:srgbClr val="AFCA0B"/>
              </a:solidFill>
            </p:spPr>
            <p:txBody>
              <a:bodyPr/>
              <a:lstStyle/>
              <a:p>
                <a:endParaRPr lang="en-US"/>
              </a:p>
            </p:txBody>
          </p:sp>
        </p:grpSp>
        <p:grpSp>
          <p:nvGrpSpPr>
            <p:cNvPr id="7" name="Group 7"/>
            <p:cNvGrpSpPr/>
            <p:nvPr/>
          </p:nvGrpSpPr>
          <p:grpSpPr>
            <a:xfrm>
              <a:off x="3274938" y="51935"/>
              <a:ext cx="4665999" cy="1442266"/>
              <a:chOff x="0" y="18139"/>
              <a:chExt cx="1629676" cy="503735"/>
            </a:xfrm>
          </p:grpSpPr>
          <p:sp>
            <p:nvSpPr>
              <p:cNvPr id="8" name="Freeform 8"/>
              <p:cNvSpPr/>
              <p:nvPr/>
            </p:nvSpPr>
            <p:spPr>
              <a:xfrm>
                <a:off x="0" y="18139"/>
                <a:ext cx="1629676" cy="503735"/>
              </a:xfrm>
              <a:custGeom>
                <a:avLst/>
                <a:gdLst/>
                <a:ahLst/>
                <a:cxnLst/>
                <a:rect l="l" t="t" r="r" b="b"/>
                <a:pathLst>
                  <a:path w="1629676" h="521874">
                    <a:moveTo>
                      <a:pt x="0" y="0"/>
                    </a:moveTo>
                    <a:lnTo>
                      <a:pt x="1629676" y="0"/>
                    </a:lnTo>
                    <a:lnTo>
                      <a:pt x="1629676" y="521874"/>
                    </a:lnTo>
                    <a:lnTo>
                      <a:pt x="0" y="521874"/>
                    </a:lnTo>
                    <a:close/>
                  </a:path>
                </a:pathLst>
              </a:custGeom>
              <a:solidFill>
                <a:srgbClr val="0C0B45"/>
              </a:solidFill>
            </p:spPr>
            <p:txBody>
              <a:bodyPr/>
              <a:lstStyle/>
              <a:p>
                <a:endParaRPr lang="en-US"/>
              </a:p>
            </p:txBody>
          </p:sp>
        </p:grpSp>
        <p:grpSp>
          <p:nvGrpSpPr>
            <p:cNvPr id="9" name="Group 9"/>
            <p:cNvGrpSpPr/>
            <p:nvPr/>
          </p:nvGrpSpPr>
          <p:grpSpPr>
            <a:xfrm>
              <a:off x="6933664" y="-13218"/>
              <a:ext cx="1946994" cy="1499756"/>
              <a:chOff x="0" y="-7047"/>
              <a:chExt cx="1037958" cy="799532"/>
            </a:xfrm>
          </p:grpSpPr>
          <p:sp>
            <p:nvSpPr>
              <p:cNvPr id="10" name="Freeform 10"/>
              <p:cNvSpPr/>
              <p:nvPr/>
            </p:nvSpPr>
            <p:spPr>
              <a:xfrm>
                <a:off x="0" y="-7047"/>
                <a:ext cx="1037958" cy="799532"/>
              </a:xfrm>
              <a:custGeom>
                <a:avLst/>
                <a:gdLst/>
                <a:ahLst/>
                <a:cxnLst/>
                <a:rect l="l" t="t" r="r" b="b"/>
                <a:pathLst>
                  <a:path w="855035" h="792486">
                    <a:moveTo>
                      <a:pt x="0" y="0"/>
                    </a:moveTo>
                    <a:lnTo>
                      <a:pt x="855035" y="0"/>
                    </a:lnTo>
                    <a:lnTo>
                      <a:pt x="855035" y="792486"/>
                    </a:lnTo>
                    <a:lnTo>
                      <a:pt x="0" y="792486"/>
                    </a:lnTo>
                    <a:close/>
                  </a:path>
                </a:pathLst>
              </a:custGeom>
              <a:blipFill>
                <a:blip r:embed="rId2"/>
                <a:stretch>
                  <a:fillRect l="-1338" r="-80153" b="-10636"/>
                </a:stretch>
              </a:blipFill>
            </p:spPr>
            <p:txBody>
              <a:bodyPr/>
              <a:lstStyle/>
              <a:p>
                <a:endParaRPr lang="en-US"/>
              </a:p>
            </p:txBody>
          </p:sp>
        </p:grpSp>
        <p:sp>
          <p:nvSpPr>
            <p:cNvPr id="11" name="TextBox 11"/>
            <p:cNvSpPr txBox="1"/>
            <p:nvPr/>
          </p:nvSpPr>
          <p:spPr>
            <a:xfrm>
              <a:off x="3565806" y="449986"/>
              <a:ext cx="3087817" cy="656382"/>
            </a:xfrm>
            <a:prstGeom prst="rect">
              <a:avLst/>
            </a:prstGeom>
          </p:spPr>
          <p:txBody>
            <a:bodyPr lIns="0" tIns="0" rIns="0" bIns="0" rtlCol="0" anchor="t">
              <a:spAutoFit/>
            </a:bodyPr>
            <a:lstStyle/>
            <a:p>
              <a:pPr>
                <a:lnSpc>
                  <a:spcPts val="1070"/>
                </a:lnSpc>
              </a:pPr>
              <a:r>
                <a:rPr lang="en-US" sz="1000">
                  <a:solidFill>
                    <a:srgbClr val="FFFFFF"/>
                  </a:solidFill>
                  <a:latin typeface="Helvetica Now"/>
                  <a:ea typeface="Helvetica Now"/>
                  <a:cs typeface="Helvetica Now"/>
                  <a:sym typeface="Helvetica Now"/>
                </a:rPr>
                <a:t>Archeologists have discovered artifacts dating back to between 250 BC and 224 AD that could be considered early batteries. These terracotta pots had copper sheets and iron rods inside and may have been used to electroplate jewelry.  </a:t>
              </a:r>
            </a:p>
          </p:txBody>
        </p:sp>
        <p:sp>
          <p:nvSpPr>
            <p:cNvPr id="12" name="TextBox 12"/>
            <p:cNvSpPr txBox="1"/>
            <p:nvPr/>
          </p:nvSpPr>
          <p:spPr>
            <a:xfrm>
              <a:off x="3572551" y="140184"/>
              <a:ext cx="3087817" cy="279308"/>
            </a:xfrm>
            <a:prstGeom prst="rect">
              <a:avLst/>
            </a:prstGeom>
          </p:spPr>
          <p:txBody>
            <a:bodyPr lIns="0" tIns="0" rIns="0" bIns="0" rtlCol="0" anchor="t">
              <a:spAutoFit/>
            </a:bodyPr>
            <a:lstStyle/>
            <a:p>
              <a:pPr>
                <a:lnSpc>
                  <a:spcPts val="1706"/>
                </a:lnSpc>
              </a:pPr>
              <a:r>
                <a:rPr lang="en-US" sz="1219" b="1">
                  <a:solidFill>
                    <a:srgbClr val="FFFFFF"/>
                  </a:solidFill>
                  <a:latin typeface="Helvetica Now Bold"/>
                  <a:ea typeface="Helvetica Now Bold"/>
                  <a:cs typeface="Helvetica Now Bold"/>
                  <a:sym typeface="Helvetica Now Bold"/>
                </a:rPr>
                <a:t>BAGHDAD BATTERIES</a:t>
              </a:r>
            </a:p>
          </p:txBody>
        </p:sp>
        <p:sp>
          <p:nvSpPr>
            <p:cNvPr id="13" name="TextBox 13"/>
            <p:cNvSpPr txBox="1"/>
            <p:nvPr/>
          </p:nvSpPr>
          <p:spPr>
            <a:xfrm>
              <a:off x="39809" y="603290"/>
              <a:ext cx="1970998" cy="333844"/>
            </a:xfrm>
            <a:prstGeom prst="rect">
              <a:avLst/>
            </a:prstGeom>
          </p:spPr>
          <p:txBody>
            <a:bodyPr lIns="0" tIns="0" rIns="0" bIns="0" rtlCol="0" anchor="t">
              <a:spAutoFit/>
            </a:bodyPr>
            <a:lstStyle/>
            <a:p>
              <a:pPr algn="ctr">
                <a:lnSpc>
                  <a:spcPts val="1692"/>
                </a:lnSpc>
                <a:spcBef>
                  <a:spcPct val="0"/>
                </a:spcBef>
              </a:pPr>
              <a:r>
                <a:rPr lang="en-US" sz="1332" b="1" spc="182">
                  <a:solidFill>
                    <a:srgbClr val="000000"/>
                  </a:solidFill>
                  <a:latin typeface="Helvetica Now Bold"/>
                  <a:ea typeface="Helvetica Now Bold"/>
                  <a:cs typeface="Helvetica Now Bold"/>
                  <a:sym typeface="Helvetica Now Bold"/>
                </a:rPr>
                <a:t>OVER 2000 YEARS AGO</a:t>
              </a:r>
            </a:p>
          </p:txBody>
        </p:sp>
      </p:grpSp>
      <p:sp>
        <p:nvSpPr>
          <p:cNvPr id="14" name="TextBox 14"/>
          <p:cNvSpPr txBox="1"/>
          <p:nvPr/>
        </p:nvSpPr>
        <p:spPr>
          <a:xfrm>
            <a:off x="4822638" y="398698"/>
            <a:ext cx="8236323" cy="628377"/>
          </a:xfrm>
          <a:prstGeom prst="rect">
            <a:avLst/>
          </a:prstGeom>
        </p:spPr>
        <p:txBody>
          <a:bodyPr wrap="square" lIns="0" tIns="0" rIns="0" bIns="0" rtlCol="0" anchor="t">
            <a:spAutoFit/>
          </a:bodyPr>
          <a:lstStyle/>
          <a:p>
            <a:pPr algn="ctr">
              <a:lnSpc>
                <a:spcPts val="4946"/>
              </a:lnSpc>
            </a:pPr>
            <a:r>
              <a:rPr lang="en-US" sz="4800" b="1">
                <a:solidFill>
                  <a:srgbClr val="0C0B45"/>
                </a:solidFill>
                <a:latin typeface="Neighbor 2 Heavy"/>
                <a:ea typeface="Neighbor 2 Heavy"/>
                <a:cs typeface="Neighbor 2 Heavy"/>
                <a:sym typeface="Neighbor 2 Heavy"/>
              </a:rPr>
              <a:t>A LITTLE </a:t>
            </a:r>
            <a:r>
              <a:rPr lang="en-US" sz="4800" b="1">
                <a:solidFill>
                  <a:srgbClr val="AFCA0B"/>
                </a:solidFill>
                <a:latin typeface="Neighbor 2 Heavy"/>
                <a:ea typeface="Neighbor 2 Heavy"/>
                <a:cs typeface="Neighbor 2 Heavy"/>
                <a:sym typeface="Neighbor 2 Heavy"/>
              </a:rPr>
              <a:t>BATTERY </a:t>
            </a:r>
            <a:r>
              <a:rPr lang="en-US" sz="4800" b="1">
                <a:solidFill>
                  <a:srgbClr val="0C0B45"/>
                </a:solidFill>
                <a:latin typeface="Neighbor 2 Heavy"/>
                <a:ea typeface="Neighbor 2 Heavy"/>
                <a:cs typeface="Neighbor 2 Heavy"/>
                <a:sym typeface="Neighbor 2 Heavy"/>
              </a:rPr>
              <a:t>HISTORY </a:t>
            </a:r>
          </a:p>
        </p:txBody>
      </p:sp>
      <p:grpSp>
        <p:nvGrpSpPr>
          <p:cNvPr id="15" name="Group 15"/>
          <p:cNvGrpSpPr/>
          <p:nvPr/>
        </p:nvGrpSpPr>
        <p:grpSpPr>
          <a:xfrm>
            <a:off x="9170335" y="1752600"/>
            <a:ext cx="8248148" cy="2060171"/>
            <a:chOff x="0" y="61001"/>
            <a:chExt cx="8801254" cy="1702807"/>
          </a:xfrm>
        </p:grpSpPr>
        <p:sp>
          <p:nvSpPr>
            <p:cNvPr id="16" name="AutoShape 16"/>
            <p:cNvSpPr/>
            <p:nvPr/>
          </p:nvSpPr>
          <p:spPr>
            <a:xfrm>
              <a:off x="1595114" y="808107"/>
              <a:ext cx="2213863" cy="0"/>
            </a:xfrm>
            <a:prstGeom prst="line">
              <a:avLst/>
            </a:prstGeom>
            <a:ln w="330200" cap="rnd">
              <a:solidFill>
                <a:srgbClr val="AFCA0B"/>
              </a:solidFill>
              <a:prstDash val="solid"/>
              <a:headEnd type="none" w="sm" len="sm"/>
              <a:tailEnd type="none" w="sm" len="sm"/>
            </a:ln>
          </p:spPr>
          <p:txBody>
            <a:bodyPr/>
            <a:lstStyle/>
            <a:p>
              <a:endParaRPr lang="en-US"/>
            </a:p>
          </p:txBody>
        </p:sp>
        <p:grpSp>
          <p:nvGrpSpPr>
            <p:cNvPr id="17" name="Group 17"/>
            <p:cNvGrpSpPr/>
            <p:nvPr/>
          </p:nvGrpSpPr>
          <p:grpSpPr>
            <a:xfrm>
              <a:off x="0" y="241542"/>
              <a:ext cx="1985624" cy="1133129"/>
              <a:chOff x="0" y="0"/>
              <a:chExt cx="7620000" cy="4348480"/>
            </a:xfrm>
          </p:grpSpPr>
          <p:sp>
            <p:nvSpPr>
              <p:cNvPr id="18" name="Freeform 18"/>
              <p:cNvSpPr/>
              <p:nvPr/>
            </p:nvSpPr>
            <p:spPr>
              <a:xfrm>
                <a:off x="304800" y="304800"/>
                <a:ext cx="7315200" cy="4043680"/>
              </a:xfrm>
              <a:custGeom>
                <a:avLst/>
                <a:gdLst/>
                <a:ahLst/>
                <a:cxnLst/>
                <a:rect l="l" t="t" r="r" b="b"/>
                <a:pathLst>
                  <a:path w="7315200" h="4043680">
                    <a:moveTo>
                      <a:pt x="7315200" y="0"/>
                    </a:moveTo>
                    <a:lnTo>
                      <a:pt x="7315200" y="4043680"/>
                    </a:lnTo>
                    <a:lnTo>
                      <a:pt x="0" y="4043680"/>
                    </a:lnTo>
                    <a:lnTo>
                      <a:pt x="0" y="3738880"/>
                    </a:lnTo>
                    <a:lnTo>
                      <a:pt x="7010400" y="3738880"/>
                    </a:lnTo>
                    <a:lnTo>
                      <a:pt x="7010400" y="0"/>
                    </a:lnTo>
                    <a:close/>
                  </a:path>
                </a:pathLst>
              </a:custGeom>
              <a:solidFill>
                <a:srgbClr val="0C0B45"/>
              </a:solidFill>
            </p:spPr>
            <p:txBody>
              <a:bodyPr/>
              <a:lstStyle/>
              <a:p>
                <a:endParaRPr lang="en-US"/>
              </a:p>
            </p:txBody>
          </p:sp>
          <p:sp>
            <p:nvSpPr>
              <p:cNvPr id="19" name="Freeform 19"/>
              <p:cNvSpPr/>
              <p:nvPr/>
            </p:nvSpPr>
            <p:spPr>
              <a:xfrm>
                <a:off x="0" y="0"/>
                <a:ext cx="7315200" cy="4043680"/>
              </a:xfrm>
              <a:custGeom>
                <a:avLst/>
                <a:gdLst/>
                <a:ahLst/>
                <a:cxnLst/>
                <a:rect l="l" t="t" r="r" b="b"/>
                <a:pathLst>
                  <a:path w="7315200" h="4043680">
                    <a:moveTo>
                      <a:pt x="0" y="0"/>
                    </a:moveTo>
                    <a:lnTo>
                      <a:pt x="7315200" y="0"/>
                    </a:lnTo>
                    <a:lnTo>
                      <a:pt x="7315200" y="4043680"/>
                    </a:lnTo>
                    <a:lnTo>
                      <a:pt x="0" y="4043680"/>
                    </a:lnTo>
                    <a:close/>
                  </a:path>
                </a:pathLst>
              </a:custGeom>
              <a:solidFill>
                <a:srgbClr val="AFCA0B"/>
              </a:solidFill>
            </p:spPr>
            <p:txBody>
              <a:bodyPr/>
              <a:lstStyle/>
              <a:p>
                <a:endParaRPr lang="en-US"/>
              </a:p>
            </p:txBody>
          </p:sp>
        </p:grpSp>
        <p:grpSp>
          <p:nvGrpSpPr>
            <p:cNvPr id="20" name="Group 20"/>
            <p:cNvGrpSpPr/>
            <p:nvPr/>
          </p:nvGrpSpPr>
          <p:grpSpPr>
            <a:xfrm>
              <a:off x="3274938" y="61006"/>
              <a:ext cx="3608464" cy="1534239"/>
              <a:chOff x="0" y="0"/>
              <a:chExt cx="1260315" cy="535858"/>
            </a:xfrm>
          </p:grpSpPr>
          <p:sp>
            <p:nvSpPr>
              <p:cNvPr id="21" name="Freeform 21"/>
              <p:cNvSpPr/>
              <p:nvPr/>
            </p:nvSpPr>
            <p:spPr>
              <a:xfrm>
                <a:off x="0" y="0"/>
                <a:ext cx="1260315" cy="535858"/>
              </a:xfrm>
              <a:custGeom>
                <a:avLst/>
                <a:gdLst/>
                <a:ahLst/>
                <a:cxnLst/>
                <a:rect l="l" t="t" r="r" b="b"/>
                <a:pathLst>
                  <a:path w="1260315" h="521874">
                    <a:moveTo>
                      <a:pt x="0" y="0"/>
                    </a:moveTo>
                    <a:lnTo>
                      <a:pt x="1260315" y="0"/>
                    </a:lnTo>
                    <a:lnTo>
                      <a:pt x="1260315" y="521874"/>
                    </a:lnTo>
                    <a:lnTo>
                      <a:pt x="0" y="521874"/>
                    </a:lnTo>
                    <a:close/>
                  </a:path>
                </a:pathLst>
              </a:custGeom>
              <a:solidFill>
                <a:srgbClr val="0C0B45"/>
              </a:solidFill>
            </p:spPr>
            <p:txBody>
              <a:bodyPr/>
              <a:lstStyle/>
              <a:p>
                <a:endParaRPr lang="en-US"/>
              </a:p>
            </p:txBody>
          </p:sp>
        </p:grpSp>
        <p:grpSp>
          <p:nvGrpSpPr>
            <p:cNvPr id="22" name="Group 22"/>
            <p:cNvGrpSpPr/>
            <p:nvPr/>
          </p:nvGrpSpPr>
          <p:grpSpPr>
            <a:xfrm>
              <a:off x="6661706" y="61001"/>
              <a:ext cx="2139548" cy="1528633"/>
              <a:chOff x="-122087" y="32520"/>
              <a:chExt cx="1140610" cy="814927"/>
            </a:xfrm>
          </p:grpSpPr>
          <p:sp>
            <p:nvSpPr>
              <p:cNvPr id="23" name="Freeform 23"/>
              <p:cNvSpPr/>
              <p:nvPr/>
            </p:nvSpPr>
            <p:spPr>
              <a:xfrm>
                <a:off x="-122087" y="32520"/>
                <a:ext cx="1140610" cy="814927"/>
              </a:xfrm>
              <a:custGeom>
                <a:avLst/>
                <a:gdLst/>
                <a:ahLst/>
                <a:cxnLst/>
                <a:rect l="l" t="t" r="r" b="b"/>
                <a:pathLst>
                  <a:path w="877931" h="792486">
                    <a:moveTo>
                      <a:pt x="0" y="0"/>
                    </a:moveTo>
                    <a:lnTo>
                      <a:pt x="877931" y="0"/>
                    </a:lnTo>
                    <a:lnTo>
                      <a:pt x="877931" y="792486"/>
                    </a:lnTo>
                    <a:lnTo>
                      <a:pt x="0" y="792486"/>
                    </a:lnTo>
                    <a:close/>
                  </a:path>
                </a:pathLst>
              </a:custGeom>
              <a:blipFill>
                <a:blip r:embed="rId3"/>
                <a:stretch>
                  <a:fillRect t="-9187" b="-23883"/>
                </a:stretch>
              </a:blipFill>
            </p:spPr>
            <p:txBody>
              <a:bodyPr/>
              <a:lstStyle/>
              <a:p>
                <a:endParaRPr lang="en-US"/>
              </a:p>
            </p:txBody>
          </p:sp>
        </p:grpSp>
        <p:sp>
          <p:nvSpPr>
            <p:cNvPr id="24" name="TextBox 24"/>
            <p:cNvSpPr txBox="1"/>
            <p:nvPr/>
          </p:nvSpPr>
          <p:spPr>
            <a:xfrm>
              <a:off x="51347" y="625800"/>
              <a:ext cx="1862400" cy="575628"/>
            </a:xfrm>
            <a:prstGeom prst="rect">
              <a:avLst/>
            </a:prstGeom>
          </p:spPr>
          <p:txBody>
            <a:bodyPr lIns="0" tIns="0" rIns="0" bIns="0" rtlCol="0" anchor="t">
              <a:spAutoFit/>
            </a:bodyPr>
            <a:lstStyle/>
            <a:p>
              <a:pPr algn="ctr">
                <a:lnSpc>
                  <a:spcPts val="1692"/>
                </a:lnSpc>
              </a:pPr>
              <a:r>
                <a:rPr lang="en-US" sz="1332" b="1" spc="182">
                  <a:solidFill>
                    <a:srgbClr val="000000"/>
                  </a:solidFill>
                  <a:latin typeface="Helvetica Now Bold"/>
                  <a:ea typeface="Helvetica Now Bold"/>
                  <a:cs typeface="Helvetica Now Bold"/>
                  <a:sym typeface="Helvetica Now Bold"/>
                </a:rPr>
                <a:t>AROUND </a:t>
              </a:r>
            </a:p>
            <a:p>
              <a:pPr algn="ctr">
                <a:lnSpc>
                  <a:spcPts val="1692"/>
                </a:lnSpc>
                <a:spcBef>
                  <a:spcPct val="0"/>
                </a:spcBef>
              </a:pPr>
              <a:r>
                <a:rPr lang="en-US" sz="1332" b="1" spc="182">
                  <a:solidFill>
                    <a:srgbClr val="000000"/>
                  </a:solidFill>
                  <a:latin typeface="Helvetica Now Bold"/>
                  <a:ea typeface="Helvetica Now Bold"/>
                  <a:cs typeface="Helvetica Now Bold"/>
                  <a:sym typeface="Helvetica Now Bold"/>
                </a:rPr>
                <a:t>1800</a:t>
              </a:r>
            </a:p>
          </p:txBody>
        </p:sp>
        <p:sp>
          <p:nvSpPr>
            <p:cNvPr id="25" name="TextBox 25"/>
            <p:cNvSpPr txBox="1"/>
            <p:nvPr/>
          </p:nvSpPr>
          <p:spPr>
            <a:xfrm>
              <a:off x="3573888" y="263208"/>
              <a:ext cx="3087817" cy="279308"/>
            </a:xfrm>
            <a:prstGeom prst="rect">
              <a:avLst/>
            </a:prstGeom>
          </p:spPr>
          <p:txBody>
            <a:bodyPr lIns="0" tIns="0" rIns="0" bIns="0" rtlCol="0" anchor="t">
              <a:spAutoFit/>
            </a:bodyPr>
            <a:lstStyle/>
            <a:p>
              <a:pPr>
                <a:lnSpc>
                  <a:spcPts val="1706"/>
                </a:lnSpc>
              </a:pPr>
              <a:r>
                <a:rPr lang="en-US" sz="1219" b="1">
                  <a:solidFill>
                    <a:srgbClr val="FFFFFF"/>
                  </a:solidFill>
                  <a:latin typeface="Helvetica Now Bold"/>
                  <a:ea typeface="Helvetica Now Bold"/>
                  <a:cs typeface="Helvetica Now Bold"/>
                  <a:sym typeface="Helvetica Now Bold"/>
                </a:rPr>
                <a:t>FIRST BATTERY INVENTED</a:t>
              </a:r>
            </a:p>
          </p:txBody>
        </p:sp>
        <p:sp>
          <p:nvSpPr>
            <p:cNvPr id="26" name="TextBox 26"/>
            <p:cNvSpPr txBox="1"/>
            <p:nvPr/>
          </p:nvSpPr>
          <p:spPr>
            <a:xfrm>
              <a:off x="3558792" y="632046"/>
              <a:ext cx="3087817" cy="1131762"/>
            </a:xfrm>
            <a:prstGeom prst="rect">
              <a:avLst/>
            </a:prstGeom>
          </p:spPr>
          <p:txBody>
            <a:bodyPr lIns="0" tIns="0" rIns="0" bIns="0" rtlCol="0" anchor="t">
              <a:spAutoFit/>
            </a:bodyPr>
            <a:lstStyle/>
            <a:p>
              <a:pPr>
                <a:lnSpc>
                  <a:spcPts val="1070"/>
                </a:lnSpc>
              </a:pPr>
              <a:r>
                <a:rPr lang="en-US" sz="1000">
                  <a:solidFill>
                    <a:srgbClr val="FFFFFF"/>
                  </a:solidFill>
                  <a:latin typeface="Helvetica Now"/>
                  <a:ea typeface="Helvetica Now"/>
                  <a:cs typeface="Helvetica Now"/>
                  <a:sym typeface="Helvetica Now"/>
                </a:rPr>
                <a:t>In 1800, Italian scientist Alessandro Volta invented the first battery: the voltaic pile. </a:t>
              </a:r>
            </a:p>
            <a:p>
              <a:pPr>
                <a:lnSpc>
                  <a:spcPts val="1070"/>
                </a:lnSpc>
              </a:pPr>
              <a:r>
                <a:rPr lang="en-US" sz="1000">
                  <a:solidFill>
                    <a:srgbClr val="FFFFFF"/>
                  </a:solidFill>
                  <a:latin typeface="Helvetica Now"/>
                  <a:ea typeface="Helvetica Now"/>
                  <a:cs typeface="Helvetica Now"/>
                  <a:sym typeface="Helvetica Now"/>
                </a:rPr>
                <a:t>He stacked copper and zinc discs with salty paper in between — and it created electricity!</a:t>
              </a:r>
            </a:p>
          </p:txBody>
        </p:sp>
      </p:grpSp>
      <p:grpSp>
        <p:nvGrpSpPr>
          <p:cNvPr id="27" name="Group 27"/>
          <p:cNvGrpSpPr/>
          <p:nvPr/>
        </p:nvGrpSpPr>
        <p:grpSpPr>
          <a:xfrm>
            <a:off x="9117034" y="4241027"/>
            <a:ext cx="8229657" cy="1963200"/>
            <a:chOff x="-4545" y="-26251"/>
            <a:chExt cx="8732925" cy="1666346"/>
          </a:xfrm>
        </p:grpSpPr>
        <p:sp>
          <p:nvSpPr>
            <p:cNvPr id="28" name="AutoShape 28"/>
            <p:cNvSpPr/>
            <p:nvPr/>
          </p:nvSpPr>
          <p:spPr>
            <a:xfrm>
              <a:off x="1506501" y="644975"/>
              <a:ext cx="2213863" cy="0"/>
            </a:xfrm>
            <a:prstGeom prst="line">
              <a:avLst/>
            </a:prstGeom>
            <a:ln w="330200" cap="rnd">
              <a:solidFill>
                <a:srgbClr val="AFCA0B"/>
              </a:solidFill>
              <a:prstDash val="solid"/>
              <a:headEnd type="none" w="sm" len="sm"/>
              <a:tailEnd type="none" w="sm" len="sm"/>
            </a:ln>
          </p:spPr>
          <p:txBody>
            <a:bodyPr/>
            <a:lstStyle/>
            <a:p>
              <a:endParaRPr lang="en-US"/>
            </a:p>
          </p:txBody>
        </p:sp>
        <p:grpSp>
          <p:nvGrpSpPr>
            <p:cNvPr id="29" name="Group 29"/>
            <p:cNvGrpSpPr/>
            <p:nvPr/>
          </p:nvGrpSpPr>
          <p:grpSpPr>
            <a:xfrm>
              <a:off x="-4545" y="93517"/>
              <a:ext cx="1990169" cy="1133679"/>
              <a:chOff x="-17442" y="-291969"/>
              <a:chExt cx="7637442" cy="4350595"/>
            </a:xfrm>
          </p:grpSpPr>
          <p:sp>
            <p:nvSpPr>
              <p:cNvPr id="30" name="Freeform 30"/>
              <p:cNvSpPr/>
              <p:nvPr/>
            </p:nvSpPr>
            <p:spPr>
              <a:xfrm>
                <a:off x="304800" y="14945"/>
                <a:ext cx="7315200" cy="4043681"/>
              </a:xfrm>
              <a:custGeom>
                <a:avLst/>
                <a:gdLst/>
                <a:ahLst/>
                <a:cxnLst/>
                <a:rect l="l" t="t" r="r" b="b"/>
                <a:pathLst>
                  <a:path w="7315200" h="4043680">
                    <a:moveTo>
                      <a:pt x="7315200" y="0"/>
                    </a:moveTo>
                    <a:lnTo>
                      <a:pt x="7315200" y="4043680"/>
                    </a:lnTo>
                    <a:lnTo>
                      <a:pt x="0" y="4043680"/>
                    </a:lnTo>
                    <a:lnTo>
                      <a:pt x="0" y="3738880"/>
                    </a:lnTo>
                    <a:lnTo>
                      <a:pt x="7010400" y="3738880"/>
                    </a:lnTo>
                    <a:lnTo>
                      <a:pt x="7010400" y="0"/>
                    </a:lnTo>
                    <a:close/>
                  </a:path>
                </a:pathLst>
              </a:custGeom>
              <a:solidFill>
                <a:srgbClr val="0C0B45"/>
              </a:solidFill>
            </p:spPr>
            <p:txBody>
              <a:bodyPr/>
              <a:lstStyle/>
              <a:p>
                <a:endParaRPr lang="en-US"/>
              </a:p>
            </p:txBody>
          </p:sp>
          <p:sp>
            <p:nvSpPr>
              <p:cNvPr id="31" name="Freeform 31"/>
              <p:cNvSpPr/>
              <p:nvPr/>
            </p:nvSpPr>
            <p:spPr>
              <a:xfrm>
                <a:off x="-17442" y="-291969"/>
                <a:ext cx="7315199" cy="4043681"/>
              </a:xfrm>
              <a:custGeom>
                <a:avLst/>
                <a:gdLst/>
                <a:ahLst/>
                <a:cxnLst/>
                <a:rect l="l" t="t" r="r" b="b"/>
                <a:pathLst>
                  <a:path w="7315200" h="4043680">
                    <a:moveTo>
                      <a:pt x="0" y="0"/>
                    </a:moveTo>
                    <a:lnTo>
                      <a:pt x="7315200" y="0"/>
                    </a:lnTo>
                    <a:lnTo>
                      <a:pt x="7315200" y="4043680"/>
                    </a:lnTo>
                    <a:lnTo>
                      <a:pt x="0" y="4043680"/>
                    </a:lnTo>
                    <a:close/>
                  </a:path>
                </a:pathLst>
              </a:custGeom>
              <a:solidFill>
                <a:srgbClr val="AECB36"/>
              </a:solidFill>
            </p:spPr>
            <p:txBody>
              <a:bodyPr/>
              <a:lstStyle/>
              <a:p>
                <a:endParaRPr lang="en-US"/>
              </a:p>
            </p:txBody>
          </p:sp>
        </p:grpSp>
        <p:grpSp>
          <p:nvGrpSpPr>
            <p:cNvPr id="32" name="Group 32"/>
            <p:cNvGrpSpPr/>
            <p:nvPr/>
          </p:nvGrpSpPr>
          <p:grpSpPr>
            <a:xfrm>
              <a:off x="3361445" y="7662"/>
              <a:ext cx="3560867" cy="1632433"/>
              <a:chOff x="4659" y="2676"/>
              <a:chExt cx="1243691" cy="570154"/>
            </a:xfrm>
          </p:grpSpPr>
          <p:sp>
            <p:nvSpPr>
              <p:cNvPr id="33" name="Freeform 33"/>
              <p:cNvSpPr/>
              <p:nvPr/>
            </p:nvSpPr>
            <p:spPr>
              <a:xfrm>
                <a:off x="4659" y="2676"/>
                <a:ext cx="1243691" cy="570154"/>
              </a:xfrm>
              <a:custGeom>
                <a:avLst/>
                <a:gdLst/>
                <a:ahLst/>
                <a:cxnLst/>
                <a:rect l="l" t="t" r="r" b="b"/>
                <a:pathLst>
                  <a:path w="1243691" h="521874">
                    <a:moveTo>
                      <a:pt x="0" y="0"/>
                    </a:moveTo>
                    <a:lnTo>
                      <a:pt x="1243691" y="0"/>
                    </a:lnTo>
                    <a:lnTo>
                      <a:pt x="1243691" y="521874"/>
                    </a:lnTo>
                    <a:lnTo>
                      <a:pt x="0" y="521874"/>
                    </a:lnTo>
                    <a:close/>
                  </a:path>
                </a:pathLst>
              </a:custGeom>
              <a:solidFill>
                <a:srgbClr val="0C0B45"/>
              </a:solidFill>
            </p:spPr>
            <p:txBody>
              <a:bodyPr/>
              <a:lstStyle/>
              <a:p>
                <a:endParaRPr lang="en-US"/>
              </a:p>
            </p:txBody>
          </p:sp>
        </p:grpSp>
        <p:grpSp>
          <p:nvGrpSpPr>
            <p:cNvPr id="34" name="Group 34"/>
            <p:cNvGrpSpPr/>
            <p:nvPr/>
          </p:nvGrpSpPr>
          <p:grpSpPr>
            <a:xfrm>
              <a:off x="6676855" y="-26251"/>
              <a:ext cx="2051525" cy="1666341"/>
              <a:chOff x="-124766" y="-14110"/>
              <a:chExt cx="1102717" cy="895676"/>
            </a:xfrm>
          </p:grpSpPr>
          <p:sp>
            <p:nvSpPr>
              <p:cNvPr id="35" name="Freeform 35"/>
              <p:cNvSpPr/>
              <p:nvPr/>
            </p:nvSpPr>
            <p:spPr>
              <a:xfrm>
                <a:off x="-124766" y="-14110"/>
                <a:ext cx="1102717" cy="895676"/>
              </a:xfrm>
              <a:custGeom>
                <a:avLst/>
                <a:gdLst/>
                <a:ahLst/>
                <a:cxnLst/>
                <a:rect l="l" t="t" r="r" b="b"/>
                <a:pathLst>
                  <a:path w="877931" h="792486">
                    <a:moveTo>
                      <a:pt x="0" y="0"/>
                    </a:moveTo>
                    <a:lnTo>
                      <a:pt x="877931" y="0"/>
                    </a:lnTo>
                    <a:lnTo>
                      <a:pt x="877931" y="792486"/>
                    </a:lnTo>
                    <a:lnTo>
                      <a:pt x="0" y="792486"/>
                    </a:lnTo>
                    <a:close/>
                  </a:path>
                </a:pathLst>
              </a:custGeom>
              <a:blipFill>
                <a:blip r:embed="rId4"/>
                <a:stretch>
                  <a:fillRect l="-17823" r="-17823"/>
                </a:stretch>
              </a:blipFill>
            </p:spPr>
            <p:txBody>
              <a:bodyPr/>
              <a:lstStyle/>
              <a:p>
                <a:endParaRPr lang="en-US"/>
              </a:p>
            </p:txBody>
          </p:sp>
        </p:grpSp>
        <p:sp>
          <p:nvSpPr>
            <p:cNvPr id="36" name="TextBox 36"/>
            <p:cNvSpPr txBox="1"/>
            <p:nvPr/>
          </p:nvSpPr>
          <p:spPr>
            <a:xfrm>
              <a:off x="72319" y="502500"/>
              <a:ext cx="1862400" cy="284951"/>
            </a:xfrm>
            <a:prstGeom prst="rect">
              <a:avLst/>
            </a:prstGeom>
          </p:spPr>
          <p:txBody>
            <a:bodyPr lIns="0" tIns="0" rIns="0" bIns="0" rtlCol="0" anchor="t">
              <a:spAutoFit/>
            </a:bodyPr>
            <a:lstStyle/>
            <a:p>
              <a:pPr algn="ctr">
                <a:lnSpc>
                  <a:spcPts val="1692"/>
                </a:lnSpc>
                <a:spcBef>
                  <a:spcPct val="0"/>
                </a:spcBef>
              </a:pPr>
              <a:r>
                <a:rPr lang="en-US" sz="1332" b="1" spc="182">
                  <a:solidFill>
                    <a:srgbClr val="000000"/>
                  </a:solidFill>
                  <a:latin typeface="Helvetica Now Bold"/>
                  <a:ea typeface="Helvetica Now Bold"/>
                  <a:cs typeface="Helvetica Now Bold"/>
                  <a:sym typeface="Helvetica Now Bold"/>
                </a:rPr>
                <a:t>1800'S</a:t>
              </a:r>
            </a:p>
          </p:txBody>
        </p:sp>
        <p:sp>
          <p:nvSpPr>
            <p:cNvPr id="37" name="TextBox 37"/>
            <p:cNvSpPr txBox="1"/>
            <p:nvPr/>
          </p:nvSpPr>
          <p:spPr>
            <a:xfrm>
              <a:off x="3500284" y="192350"/>
              <a:ext cx="3304108" cy="569985"/>
            </a:xfrm>
            <a:prstGeom prst="rect">
              <a:avLst/>
            </a:prstGeom>
          </p:spPr>
          <p:txBody>
            <a:bodyPr lIns="0" tIns="0" rIns="0" bIns="0" rtlCol="0" anchor="t">
              <a:spAutoFit/>
            </a:bodyPr>
            <a:lstStyle/>
            <a:p>
              <a:pPr>
                <a:lnSpc>
                  <a:spcPts val="1706"/>
                </a:lnSpc>
              </a:pPr>
              <a:r>
                <a:rPr lang="en-US" sz="1219" b="1">
                  <a:solidFill>
                    <a:srgbClr val="FFFFFF"/>
                  </a:solidFill>
                  <a:latin typeface="Helvetica Now Bold"/>
                  <a:ea typeface="Helvetica Now Bold"/>
                  <a:cs typeface="Helvetica Now Bold"/>
                  <a:sym typeface="Helvetica Now Bold"/>
                </a:rPr>
                <a:t>EARLY BATTERIES WERE JARS FILLED WITH LIQUID CHEMICALS </a:t>
              </a:r>
            </a:p>
          </p:txBody>
        </p:sp>
        <p:sp>
          <p:nvSpPr>
            <p:cNvPr id="38" name="TextBox 38"/>
            <p:cNvSpPr txBox="1"/>
            <p:nvPr/>
          </p:nvSpPr>
          <p:spPr>
            <a:xfrm>
              <a:off x="3510024" y="839129"/>
              <a:ext cx="3090647" cy="481005"/>
            </a:xfrm>
            <a:prstGeom prst="rect">
              <a:avLst/>
            </a:prstGeom>
          </p:spPr>
          <p:txBody>
            <a:bodyPr wrap="square" lIns="0" tIns="0" rIns="0" bIns="0" rtlCol="0" anchor="t">
              <a:spAutoFit/>
            </a:bodyPr>
            <a:lstStyle/>
            <a:p>
              <a:pPr>
                <a:lnSpc>
                  <a:spcPts val="1070"/>
                </a:lnSpc>
              </a:pPr>
              <a:r>
                <a:rPr lang="en-US" sz="1000">
                  <a:solidFill>
                    <a:srgbClr val="FFFFFF"/>
                  </a:solidFill>
                  <a:latin typeface="Helvetica Now"/>
                  <a:ea typeface="Helvetica Now"/>
                  <a:cs typeface="Helvetica Now"/>
                  <a:sym typeface="Helvetica Now"/>
                </a:rPr>
                <a:t>They worked, but could spill easily. Later in the 1800's, scientists invented dry batteries that didn’t leak. These made batteries safer and portable — just like the ones we use today!</a:t>
              </a:r>
            </a:p>
          </p:txBody>
        </p:sp>
      </p:grpSp>
      <p:grpSp>
        <p:nvGrpSpPr>
          <p:cNvPr id="39" name="Group 39"/>
          <p:cNvGrpSpPr/>
          <p:nvPr/>
        </p:nvGrpSpPr>
        <p:grpSpPr>
          <a:xfrm>
            <a:off x="16484600" y="9525000"/>
            <a:ext cx="1055199" cy="248888"/>
            <a:chOff x="0" y="0"/>
            <a:chExt cx="386997" cy="91280"/>
          </a:xfrm>
        </p:grpSpPr>
        <p:sp>
          <p:nvSpPr>
            <p:cNvPr id="40" name="Freeform 40"/>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41" name="TextBox 41"/>
            <p:cNvSpPr txBox="1"/>
            <p:nvPr/>
          </p:nvSpPr>
          <p:spPr>
            <a:xfrm>
              <a:off x="0" y="-28575"/>
              <a:ext cx="386997" cy="119855"/>
            </a:xfrm>
            <a:prstGeom prst="rect">
              <a:avLst/>
            </a:prstGeom>
          </p:spPr>
          <p:txBody>
            <a:bodyPr lIns="49640" tIns="49640" rIns="49640" bIns="49640" rtlCol="0" anchor="ctr"/>
            <a:lstStyle/>
            <a:p>
              <a:pPr algn="ctr">
                <a:lnSpc>
                  <a:spcPts val="1641"/>
                </a:lnSpc>
                <a:spcBef>
                  <a:spcPct val="0"/>
                </a:spcBef>
              </a:pPr>
              <a:endParaRPr/>
            </a:p>
          </p:txBody>
        </p:sp>
      </p:grpSp>
      <p:sp>
        <p:nvSpPr>
          <p:cNvPr id="42" name="AutoShape 42"/>
          <p:cNvSpPr/>
          <p:nvPr/>
        </p:nvSpPr>
        <p:spPr>
          <a:xfrm flipH="1" flipV="1">
            <a:off x="16679268" y="9583362"/>
            <a:ext cx="0" cy="118095"/>
          </a:xfrm>
          <a:prstGeom prst="line">
            <a:avLst/>
          </a:prstGeom>
          <a:ln w="9525" cap="flat">
            <a:solidFill>
              <a:srgbClr val="0C0B45"/>
            </a:solidFill>
            <a:prstDash val="solid"/>
            <a:headEnd type="none" w="sm" len="sm"/>
            <a:tailEnd type="none" w="sm" len="sm"/>
          </a:ln>
        </p:spPr>
        <p:txBody>
          <a:bodyPr/>
          <a:lstStyle/>
          <a:p>
            <a:endParaRPr lang="en-US"/>
          </a:p>
        </p:txBody>
      </p:sp>
      <p:sp>
        <p:nvSpPr>
          <p:cNvPr id="43" name="TextBox 43"/>
          <p:cNvSpPr txBox="1"/>
          <p:nvPr/>
        </p:nvSpPr>
        <p:spPr>
          <a:xfrm>
            <a:off x="16815592" y="9535868"/>
            <a:ext cx="664862" cy="198068"/>
          </a:xfrm>
          <a:prstGeom prst="rect">
            <a:avLst/>
          </a:prstGeom>
        </p:spPr>
        <p:txBody>
          <a:bodyPr lIns="0" tIns="0" rIns="0" bIns="0" rtlCol="0" anchor="t">
            <a:spAutoFit/>
          </a:bodyPr>
          <a:lstStyle/>
          <a:p>
            <a:pPr>
              <a:lnSpc>
                <a:spcPts val="1641"/>
              </a:lnSpc>
            </a:pPr>
            <a:r>
              <a:rPr lang="en-US" sz="1172">
                <a:solidFill>
                  <a:srgbClr val="0C0B45"/>
                </a:solidFill>
                <a:latin typeface="Helvetica Now"/>
                <a:ea typeface="Helvetica Now"/>
                <a:cs typeface="Helvetica Now"/>
                <a:sym typeface="Helvetica Now"/>
              </a:rPr>
              <a:t>05</a:t>
            </a:r>
          </a:p>
        </p:txBody>
      </p:sp>
      <p:grpSp>
        <p:nvGrpSpPr>
          <p:cNvPr id="44" name="Group 44"/>
          <p:cNvGrpSpPr/>
          <p:nvPr/>
        </p:nvGrpSpPr>
        <p:grpSpPr>
          <a:xfrm>
            <a:off x="9162332" y="6876370"/>
            <a:ext cx="8255170" cy="1730047"/>
            <a:chOff x="0" y="6213"/>
            <a:chExt cx="8697075" cy="1542520"/>
          </a:xfrm>
        </p:grpSpPr>
        <p:sp>
          <p:nvSpPr>
            <p:cNvPr id="45" name="AutoShape 45"/>
            <p:cNvSpPr/>
            <p:nvPr/>
          </p:nvSpPr>
          <p:spPr>
            <a:xfrm>
              <a:off x="1595114" y="805463"/>
              <a:ext cx="2213863" cy="0"/>
            </a:xfrm>
            <a:prstGeom prst="line">
              <a:avLst/>
            </a:prstGeom>
            <a:ln w="330200" cap="rnd">
              <a:solidFill>
                <a:srgbClr val="AFCA0B"/>
              </a:solidFill>
              <a:prstDash val="solid"/>
              <a:headEnd type="none" w="sm" len="sm"/>
              <a:tailEnd type="none" w="sm" len="sm"/>
            </a:ln>
          </p:spPr>
          <p:txBody>
            <a:bodyPr/>
            <a:lstStyle/>
            <a:p>
              <a:endParaRPr lang="en-US"/>
            </a:p>
          </p:txBody>
        </p:sp>
        <p:grpSp>
          <p:nvGrpSpPr>
            <p:cNvPr id="46" name="Group 46"/>
            <p:cNvGrpSpPr/>
            <p:nvPr/>
          </p:nvGrpSpPr>
          <p:grpSpPr>
            <a:xfrm>
              <a:off x="0" y="238898"/>
              <a:ext cx="1985624" cy="1133129"/>
              <a:chOff x="0" y="0"/>
              <a:chExt cx="7620000" cy="4348480"/>
            </a:xfrm>
          </p:grpSpPr>
          <p:sp>
            <p:nvSpPr>
              <p:cNvPr id="47" name="Freeform 47"/>
              <p:cNvSpPr/>
              <p:nvPr/>
            </p:nvSpPr>
            <p:spPr>
              <a:xfrm>
                <a:off x="304800" y="304800"/>
                <a:ext cx="7315200" cy="4043680"/>
              </a:xfrm>
              <a:custGeom>
                <a:avLst/>
                <a:gdLst/>
                <a:ahLst/>
                <a:cxnLst/>
                <a:rect l="l" t="t" r="r" b="b"/>
                <a:pathLst>
                  <a:path w="7315200" h="4043680">
                    <a:moveTo>
                      <a:pt x="7315200" y="0"/>
                    </a:moveTo>
                    <a:lnTo>
                      <a:pt x="7315200" y="4043680"/>
                    </a:lnTo>
                    <a:lnTo>
                      <a:pt x="0" y="4043680"/>
                    </a:lnTo>
                    <a:lnTo>
                      <a:pt x="0" y="3738880"/>
                    </a:lnTo>
                    <a:lnTo>
                      <a:pt x="7010400" y="3738880"/>
                    </a:lnTo>
                    <a:lnTo>
                      <a:pt x="7010400" y="0"/>
                    </a:lnTo>
                    <a:close/>
                  </a:path>
                </a:pathLst>
              </a:custGeom>
              <a:solidFill>
                <a:srgbClr val="0C0B45"/>
              </a:solidFill>
            </p:spPr>
            <p:txBody>
              <a:bodyPr/>
              <a:lstStyle/>
              <a:p>
                <a:endParaRPr lang="en-US"/>
              </a:p>
            </p:txBody>
          </p:sp>
          <p:sp>
            <p:nvSpPr>
              <p:cNvPr id="48" name="Freeform 48"/>
              <p:cNvSpPr/>
              <p:nvPr/>
            </p:nvSpPr>
            <p:spPr>
              <a:xfrm>
                <a:off x="0" y="0"/>
                <a:ext cx="7315200" cy="4043680"/>
              </a:xfrm>
              <a:custGeom>
                <a:avLst/>
                <a:gdLst/>
                <a:ahLst/>
                <a:cxnLst/>
                <a:rect l="l" t="t" r="r" b="b"/>
                <a:pathLst>
                  <a:path w="7315200" h="4043680">
                    <a:moveTo>
                      <a:pt x="0" y="0"/>
                    </a:moveTo>
                    <a:lnTo>
                      <a:pt x="7315200" y="0"/>
                    </a:lnTo>
                    <a:lnTo>
                      <a:pt x="7315200" y="4043680"/>
                    </a:lnTo>
                    <a:lnTo>
                      <a:pt x="0" y="4043680"/>
                    </a:lnTo>
                    <a:close/>
                  </a:path>
                </a:pathLst>
              </a:custGeom>
              <a:solidFill>
                <a:srgbClr val="AFCA0B"/>
              </a:solidFill>
            </p:spPr>
            <p:txBody>
              <a:bodyPr/>
              <a:lstStyle/>
              <a:p>
                <a:endParaRPr lang="en-US"/>
              </a:p>
            </p:txBody>
          </p:sp>
        </p:grpSp>
        <p:grpSp>
          <p:nvGrpSpPr>
            <p:cNvPr id="49" name="Group 49"/>
            <p:cNvGrpSpPr/>
            <p:nvPr/>
          </p:nvGrpSpPr>
          <p:grpSpPr>
            <a:xfrm>
              <a:off x="3321127" y="50800"/>
              <a:ext cx="3547378" cy="1494201"/>
              <a:chOff x="0" y="0"/>
              <a:chExt cx="1238980" cy="521874"/>
            </a:xfrm>
          </p:grpSpPr>
          <p:sp>
            <p:nvSpPr>
              <p:cNvPr id="50" name="Freeform 50"/>
              <p:cNvSpPr/>
              <p:nvPr/>
            </p:nvSpPr>
            <p:spPr>
              <a:xfrm>
                <a:off x="0" y="0"/>
                <a:ext cx="1238980" cy="521874"/>
              </a:xfrm>
              <a:custGeom>
                <a:avLst/>
                <a:gdLst/>
                <a:ahLst/>
                <a:cxnLst/>
                <a:rect l="l" t="t" r="r" b="b"/>
                <a:pathLst>
                  <a:path w="1238980" h="521874">
                    <a:moveTo>
                      <a:pt x="0" y="0"/>
                    </a:moveTo>
                    <a:lnTo>
                      <a:pt x="1238980" y="0"/>
                    </a:lnTo>
                    <a:lnTo>
                      <a:pt x="1238980" y="521874"/>
                    </a:lnTo>
                    <a:lnTo>
                      <a:pt x="0" y="521874"/>
                    </a:lnTo>
                    <a:close/>
                  </a:path>
                </a:pathLst>
              </a:custGeom>
              <a:solidFill>
                <a:srgbClr val="0C0B45"/>
              </a:solidFill>
            </p:spPr>
            <p:txBody>
              <a:bodyPr/>
              <a:lstStyle/>
              <a:p>
                <a:endParaRPr lang="en-US"/>
              </a:p>
            </p:txBody>
          </p:sp>
        </p:grpSp>
        <p:grpSp>
          <p:nvGrpSpPr>
            <p:cNvPr id="51" name="Group 51"/>
            <p:cNvGrpSpPr/>
            <p:nvPr/>
          </p:nvGrpSpPr>
          <p:grpSpPr>
            <a:xfrm>
              <a:off x="6584652" y="6213"/>
              <a:ext cx="2112423" cy="1542520"/>
              <a:chOff x="-129722" y="3179"/>
              <a:chExt cx="1080926" cy="789307"/>
            </a:xfrm>
          </p:grpSpPr>
          <p:sp>
            <p:nvSpPr>
              <p:cNvPr id="52" name="Freeform 52"/>
              <p:cNvSpPr/>
              <p:nvPr/>
            </p:nvSpPr>
            <p:spPr>
              <a:xfrm>
                <a:off x="-129722" y="3179"/>
                <a:ext cx="1080926" cy="789307"/>
              </a:xfrm>
              <a:custGeom>
                <a:avLst/>
                <a:gdLst/>
                <a:ahLst/>
                <a:cxnLst/>
                <a:rect l="l" t="t" r="r" b="b"/>
                <a:pathLst>
                  <a:path w="877931" h="792486">
                    <a:moveTo>
                      <a:pt x="0" y="0"/>
                    </a:moveTo>
                    <a:lnTo>
                      <a:pt x="877931" y="0"/>
                    </a:lnTo>
                    <a:lnTo>
                      <a:pt x="877931" y="792486"/>
                    </a:lnTo>
                    <a:lnTo>
                      <a:pt x="0" y="792486"/>
                    </a:lnTo>
                    <a:close/>
                  </a:path>
                </a:pathLst>
              </a:custGeom>
              <a:blipFill>
                <a:blip r:embed="rId5"/>
                <a:stretch>
                  <a:fillRect t="-32160" b="-18656"/>
                </a:stretch>
              </a:blipFill>
            </p:spPr>
            <p:txBody>
              <a:bodyPr/>
              <a:lstStyle/>
              <a:p>
                <a:endParaRPr lang="en-US"/>
              </a:p>
            </p:txBody>
          </p:sp>
        </p:grpSp>
        <p:sp>
          <p:nvSpPr>
            <p:cNvPr id="53" name="TextBox 53"/>
            <p:cNvSpPr txBox="1"/>
            <p:nvPr/>
          </p:nvSpPr>
          <p:spPr>
            <a:xfrm>
              <a:off x="44509" y="576640"/>
              <a:ext cx="1862400" cy="575628"/>
            </a:xfrm>
            <a:prstGeom prst="rect">
              <a:avLst/>
            </a:prstGeom>
          </p:spPr>
          <p:txBody>
            <a:bodyPr lIns="0" tIns="0" rIns="0" bIns="0" rtlCol="0" anchor="t">
              <a:spAutoFit/>
            </a:bodyPr>
            <a:lstStyle/>
            <a:p>
              <a:pPr algn="ctr">
                <a:lnSpc>
                  <a:spcPts val="1692"/>
                </a:lnSpc>
              </a:pPr>
              <a:r>
                <a:rPr lang="en-US" sz="1332" b="1" spc="182">
                  <a:solidFill>
                    <a:srgbClr val="000000"/>
                  </a:solidFill>
                  <a:latin typeface="Helvetica Now Bold"/>
                  <a:ea typeface="Helvetica Now Bold"/>
                  <a:cs typeface="Helvetica Now Bold"/>
                  <a:sym typeface="Helvetica Now Bold"/>
                </a:rPr>
                <a:t>END OF 19TH</a:t>
              </a:r>
            </a:p>
            <a:p>
              <a:pPr algn="ctr">
                <a:lnSpc>
                  <a:spcPts val="1692"/>
                </a:lnSpc>
                <a:spcBef>
                  <a:spcPct val="0"/>
                </a:spcBef>
              </a:pPr>
              <a:r>
                <a:rPr lang="en-US" sz="1332" b="1" spc="182">
                  <a:solidFill>
                    <a:srgbClr val="000000"/>
                  </a:solidFill>
                  <a:latin typeface="Helvetica Now Bold"/>
                  <a:ea typeface="Helvetica Now Bold"/>
                  <a:cs typeface="Helvetica Now Bold"/>
                  <a:sym typeface="Helvetica Now Bold"/>
                </a:rPr>
                <a:t>CENTURY</a:t>
              </a:r>
            </a:p>
          </p:txBody>
        </p:sp>
        <p:sp>
          <p:nvSpPr>
            <p:cNvPr id="54" name="TextBox 54"/>
            <p:cNvSpPr txBox="1"/>
            <p:nvPr/>
          </p:nvSpPr>
          <p:spPr>
            <a:xfrm>
              <a:off x="3473305" y="264066"/>
              <a:ext cx="3087817" cy="569985"/>
            </a:xfrm>
            <a:prstGeom prst="rect">
              <a:avLst/>
            </a:prstGeom>
          </p:spPr>
          <p:txBody>
            <a:bodyPr lIns="0" tIns="0" rIns="0" bIns="0" rtlCol="0" anchor="t">
              <a:spAutoFit/>
            </a:bodyPr>
            <a:lstStyle/>
            <a:p>
              <a:pPr>
                <a:lnSpc>
                  <a:spcPts val="1706"/>
                </a:lnSpc>
              </a:pPr>
              <a:r>
                <a:rPr lang="en-US" sz="1219" b="1">
                  <a:solidFill>
                    <a:srgbClr val="FFFFFF"/>
                  </a:solidFill>
                  <a:latin typeface="Helvetica Now Bold"/>
                  <a:ea typeface="Helvetica Now Bold"/>
                  <a:cs typeface="Helvetica Now Bold"/>
                  <a:sym typeface="Helvetica Now Bold"/>
                </a:rPr>
                <a:t>INVENTION OF DRY CELL BATTERIES</a:t>
              </a:r>
            </a:p>
          </p:txBody>
        </p:sp>
        <p:sp>
          <p:nvSpPr>
            <p:cNvPr id="55" name="TextBox 55"/>
            <p:cNvSpPr txBox="1"/>
            <p:nvPr/>
          </p:nvSpPr>
          <p:spPr>
            <a:xfrm>
              <a:off x="3496835" y="701815"/>
              <a:ext cx="3304108" cy="755592"/>
            </a:xfrm>
            <a:prstGeom prst="rect">
              <a:avLst/>
            </a:prstGeom>
          </p:spPr>
          <p:txBody>
            <a:bodyPr lIns="0" tIns="0" rIns="0" bIns="0" rtlCol="0" anchor="t">
              <a:spAutoFit/>
            </a:bodyPr>
            <a:lstStyle/>
            <a:p>
              <a:pPr>
                <a:lnSpc>
                  <a:spcPts val="1070"/>
                </a:lnSpc>
              </a:pPr>
              <a:r>
                <a:rPr lang="en-US" sz="1000">
                  <a:solidFill>
                    <a:srgbClr val="FFFFFF"/>
                  </a:solidFill>
                  <a:latin typeface="Helvetica Now"/>
                  <a:ea typeface="Helvetica Now"/>
                  <a:cs typeface="Helvetica Now"/>
                  <a:sym typeface="Helvetica Now"/>
                </a:rPr>
                <a:t>These batteries replaced the liquid chemicals of early batteries with a thick paste. This made portable electrical devices possible.</a:t>
              </a:r>
            </a:p>
          </p:txBody>
        </p:sp>
      </p:grpSp>
      <p:grpSp>
        <p:nvGrpSpPr>
          <p:cNvPr id="56" name="Group 56"/>
          <p:cNvGrpSpPr/>
          <p:nvPr/>
        </p:nvGrpSpPr>
        <p:grpSpPr>
          <a:xfrm>
            <a:off x="326239" y="4266825"/>
            <a:ext cx="8130385" cy="1828766"/>
            <a:chOff x="0" y="0"/>
            <a:chExt cx="8774456" cy="1582795"/>
          </a:xfrm>
        </p:grpSpPr>
        <p:sp>
          <p:nvSpPr>
            <p:cNvPr id="57" name="AutoShape 57"/>
            <p:cNvSpPr/>
            <p:nvPr/>
          </p:nvSpPr>
          <p:spPr>
            <a:xfrm>
              <a:off x="1595114" y="747101"/>
              <a:ext cx="2213863" cy="0"/>
            </a:xfrm>
            <a:prstGeom prst="line">
              <a:avLst/>
            </a:prstGeom>
            <a:ln w="330200" cap="rnd">
              <a:solidFill>
                <a:srgbClr val="AFCA0B"/>
              </a:solidFill>
              <a:prstDash val="solid"/>
              <a:headEnd type="none" w="sm" len="sm"/>
              <a:tailEnd type="none" w="sm" len="sm"/>
            </a:ln>
          </p:spPr>
          <p:txBody>
            <a:bodyPr/>
            <a:lstStyle/>
            <a:p>
              <a:endParaRPr lang="en-US"/>
            </a:p>
          </p:txBody>
        </p:sp>
        <p:grpSp>
          <p:nvGrpSpPr>
            <p:cNvPr id="58" name="Group 58"/>
            <p:cNvGrpSpPr/>
            <p:nvPr/>
          </p:nvGrpSpPr>
          <p:grpSpPr>
            <a:xfrm>
              <a:off x="0" y="180536"/>
              <a:ext cx="1985624" cy="1133129"/>
              <a:chOff x="0" y="0"/>
              <a:chExt cx="7620000" cy="4348480"/>
            </a:xfrm>
          </p:grpSpPr>
          <p:sp>
            <p:nvSpPr>
              <p:cNvPr id="59" name="Freeform 59"/>
              <p:cNvSpPr/>
              <p:nvPr/>
            </p:nvSpPr>
            <p:spPr>
              <a:xfrm>
                <a:off x="304800" y="304800"/>
                <a:ext cx="7315200" cy="4043680"/>
              </a:xfrm>
              <a:custGeom>
                <a:avLst/>
                <a:gdLst/>
                <a:ahLst/>
                <a:cxnLst/>
                <a:rect l="l" t="t" r="r" b="b"/>
                <a:pathLst>
                  <a:path w="7315200" h="4043680">
                    <a:moveTo>
                      <a:pt x="7315200" y="0"/>
                    </a:moveTo>
                    <a:lnTo>
                      <a:pt x="7315200" y="4043680"/>
                    </a:lnTo>
                    <a:lnTo>
                      <a:pt x="0" y="4043680"/>
                    </a:lnTo>
                    <a:lnTo>
                      <a:pt x="0" y="3738880"/>
                    </a:lnTo>
                    <a:lnTo>
                      <a:pt x="7010400" y="3738880"/>
                    </a:lnTo>
                    <a:lnTo>
                      <a:pt x="7010400" y="0"/>
                    </a:lnTo>
                    <a:close/>
                  </a:path>
                </a:pathLst>
              </a:custGeom>
              <a:solidFill>
                <a:srgbClr val="0C0B45"/>
              </a:solidFill>
            </p:spPr>
            <p:txBody>
              <a:bodyPr/>
              <a:lstStyle/>
              <a:p>
                <a:endParaRPr lang="en-US"/>
              </a:p>
            </p:txBody>
          </p:sp>
          <p:sp>
            <p:nvSpPr>
              <p:cNvPr id="60" name="Freeform 60"/>
              <p:cNvSpPr/>
              <p:nvPr/>
            </p:nvSpPr>
            <p:spPr>
              <a:xfrm>
                <a:off x="0" y="0"/>
                <a:ext cx="7315200" cy="4043680"/>
              </a:xfrm>
              <a:custGeom>
                <a:avLst/>
                <a:gdLst/>
                <a:ahLst/>
                <a:cxnLst/>
                <a:rect l="l" t="t" r="r" b="b"/>
                <a:pathLst>
                  <a:path w="7315200" h="4043680">
                    <a:moveTo>
                      <a:pt x="0" y="0"/>
                    </a:moveTo>
                    <a:lnTo>
                      <a:pt x="7315200" y="0"/>
                    </a:lnTo>
                    <a:lnTo>
                      <a:pt x="7315200" y="4043680"/>
                    </a:lnTo>
                    <a:lnTo>
                      <a:pt x="0" y="4043680"/>
                    </a:lnTo>
                    <a:close/>
                  </a:path>
                </a:pathLst>
              </a:custGeom>
              <a:solidFill>
                <a:srgbClr val="AFCA0B"/>
              </a:solidFill>
            </p:spPr>
            <p:txBody>
              <a:bodyPr/>
              <a:lstStyle/>
              <a:p>
                <a:endParaRPr lang="en-US"/>
              </a:p>
            </p:txBody>
          </p:sp>
        </p:grpSp>
        <p:grpSp>
          <p:nvGrpSpPr>
            <p:cNvPr id="61" name="Group 61"/>
            <p:cNvGrpSpPr/>
            <p:nvPr/>
          </p:nvGrpSpPr>
          <p:grpSpPr>
            <a:xfrm>
              <a:off x="3274938" y="0"/>
              <a:ext cx="4591423" cy="1582790"/>
              <a:chOff x="0" y="0"/>
              <a:chExt cx="1603630" cy="552815"/>
            </a:xfrm>
          </p:grpSpPr>
          <p:sp>
            <p:nvSpPr>
              <p:cNvPr id="62" name="Freeform 62"/>
              <p:cNvSpPr/>
              <p:nvPr/>
            </p:nvSpPr>
            <p:spPr>
              <a:xfrm>
                <a:off x="0" y="0"/>
                <a:ext cx="1603630" cy="552815"/>
              </a:xfrm>
              <a:custGeom>
                <a:avLst/>
                <a:gdLst/>
                <a:ahLst/>
                <a:cxnLst/>
                <a:rect l="l" t="t" r="r" b="b"/>
                <a:pathLst>
                  <a:path w="1603630" h="552816">
                    <a:moveTo>
                      <a:pt x="0" y="0"/>
                    </a:moveTo>
                    <a:lnTo>
                      <a:pt x="1603630" y="0"/>
                    </a:lnTo>
                    <a:lnTo>
                      <a:pt x="1603630" y="552816"/>
                    </a:lnTo>
                    <a:lnTo>
                      <a:pt x="0" y="552816"/>
                    </a:lnTo>
                    <a:close/>
                  </a:path>
                </a:pathLst>
              </a:custGeom>
              <a:solidFill>
                <a:srgbClr val="0C0B45"/>
              </a:solidFill>
            </p:spPr>
            <p:txBody>
              <a:bodyPr/>
              <a:lstStyle/>
              <a:p>
                <a:endParaRPr lang="en-US"/>
              </a:p>
            </p:txBody>
          </p:sp>
        </p:grpSp>
        <p:sp>
          <p:nvSpPr>
            <p:cNvPr id="63" name="TextBox 63"/>
            <p:cNvSpPr txBox="1"/>
            <p:nvPr/>
          </p:nvSpPr>
          <p:spPr>
            <a:xfrm>
              <a:off x="11498" y="654423"/>
              <a:ext cx="1862400" cy="284951"/>
            </a:xfrm>
            <a:prstGeom prst="rect">
              <a:avLst/>
            </a:prstGeom>
          </p:spPr>
          <p:txBody>
            <a:bodyPr lIns="0" tIns="0" rIns="0" bIns="0" rtlCol="0" anchor="t">
              <a:spAutoFit/>
            </a:bodyPr>
            <a:lstStyle/>
            <a:p>
              <a:pPr algn="ctr">
                <a:lnSpc>
                  <a:spcPts val="1692"/>
                </a:lnSpc>
                <a:spcBef>
                  <a:spcPct val="0"/>
                </a:spcBef>
              </a:pPr>
              <a:r>
                <a:rPr lang="en-US" sz="1332" b="1" spc="182">
                  <a:solidFill>
                    <a:srgbClr val="000000"/>
                  </a:solidFill>
                  <a:latin typeface="Helvetica Now Bold"/>
                  <a:ea typeface="Helvetica Now Bold"/>
                  <a:cs typeface="Helvetica Now Bold"/>
                  <a:sym typeface="Helvetica Now Bold"/>
                </a:rPr>
                <a:t>1748</a:t>
              </a:r>
            </a:p>
          </p:txBody>
        </p:sp>
        <p:sp>
          <p:nvSpPr>
            <p:cNvPr id="64" name="TextBox 64"/>
            <p:cNvSpPr txBox="1"/>
            <p:nvPr/>
          </p:nvSpPr>
          <p:spPr>
            <a:xfrm>
              <a:off x="3504719" y="158199"/>
              <a:ext cx="3250035" cy="569986"/>
            </a:xfrm>
            <a:prstGeom prst="rect">
              <a:avLst/>
            </a:prstGeom>
          </p:spPr>
          <p:txBody>
            <a:bodyPr lIns="0" tIns="0" rIns="0" bIns="0" rtlCol="0" anchor="t">
              <a:spAutoFit/>
            </a:bodyPr>
            <a:lstStyle/>
            <a:p>
              <a:pPr>
                <a:lnSpc>
                  <a:spcPts val="1706"/>
                </a:lnSpc>
              </a:pPr>
              <a:r>
                <a:rPr lang="en-US" sz="1219" b="1">
                  <a:solidFill>
                    <a:srgbClr val="FFFFFF"/>
                  </a:solidFill>
                  <a:latin typeface="Helvetica Now Bold"/>
                  <a:ea typeface="Helvetica Now Bold"/>
                  <a:cs typeface="Helvetica Now Bold"/>
                  <a:sym typeface="Helvetica Now Bold"/>
                </a:rPr>
                <a:t>FIRST USE OF THE WORD BATTERY</a:t>
              </a:r>
            </a:p>
          </p:txBody>
        </p:sp>
        <p:sp>
          <p:nvSpPr>
            <p:cNvPr id="65" name="TextBox 65"/>
            <p:cNvSpPr txBox="1"/>
            <p:nvPr/>
          </p:nvSpPr>
          <p:spPr>
            <a:xfrm>
              <a:off x="3504719" y="564465"/>
              <a:ext cx="3304108" cy="612564"/>
            </a:xfrm>
            <a:prstGeom prst="rect">
              <a:avLst/>
            </a:prstGeom>
          </p:spPr>
          <p:txBody>
            <a:bodyPr lIns="0" tIns="0" rIns="0" bIns="0" rtlCol="0" anchor="t">
              <a:spAutoFit/>
            </a:bodyPr>
            <a:lstStyle/>
            <a:p>
              <a:pPr>
                <a:lnSpc>
                  <a:spcPts val="1070"/>
                </a:lnSpc>
              </a:pPr>
              <a:r>
                <a:rPr lang="en-US" sz="1000">
                  <a:solidFill>
                    <a:srgbClr val="FFFFFF"/>
                  </a:solidFill>
                  <a:latin typeface="Helvetica Now"/>
                  <a:ea typeface="Helvetica Now"/>
                  <a:cs typeface="Helvetica Now"/>
                  <a:sym typeface="Helvetica Now"/>
                </a:rPr>
                <a:t>Fun fact: the word “battery” was first used by Benjamin Franklin to describe an electric device. </a:t>
              </a:r>
            </a:p>
            <a:p>
              <a:pPr>
                <a:lnSpc>
                  <a:spcPts val="1070"/>
                </a:lnSpc>
              </a:pPr>
              <a:r>
                <a:rPr lang="en-US" sz="1000">
                  <a:solidFill>
                    <a:srgbClr val="FFFFFF"/>
                  </a:solidFill>
                  <a:latin typeface="Helvetica Now"/>
                  <a:ea typeface="Helvetica Now"/>
                  <a:cs typeface="Helvetica Now"/>
                  <a:sym typeface="Helvetica Now"/>
                </a:rPr>
                <a:t>He chose the word because it reminded him of a group of cannons fired together, also called a “battery”.</a:t>
              </a:r>
            </a:p>
          </p:txBody>
        </p:sp>
        <p:grpSp>
          <p:nvGrpSpPr>
            <p:cNvPr id="66" name="Group 66"/>
            <p:cNvGrpSpPr/>
            <p:nvPr/>
          </p:nvGrpSpPr>
          <p:grpSpPr>
            <a:xfrm>
              <a:off x="6835806" y="0"/>
              <a:ext cx="1938650" cy="1582795"/>
              <a:chOff x="0" y="0"/>
              <a:chExt cx="978022" cy="798498"/>
            </a:xfrm>
          </p:grpSpPr>
          <p:sp>
            <p:nvSpPr>
              <p:cNvPr id="67" name="Freeform 67"/>
              <p:cNvSpPr/>
              <p:nvPr/>
            </p:nvSpPr>
            <p:spPr>
              <a:xfrm>
                <a:off x="0" y="0"/>
                <a:ext cx="978022" cy="798498"/>
              </a:xfrm>
              <a:custGeom>
                <a:avLst/>
                <a:gdLst/>
                <a:ahLst/>
                <a:cxnLst/>
                <a:rect l="l" t="t" r="r" b="b"/>
                <a:pathLst>
                  <a:path w="854808" h="798497">
                    <a:moveTo>
                      <a:pt x="0" y="0"/>
                    </a:moveTo>
                    <a:lnTo>
                      <a:pt x="854808" y="0"/>
                    </a:lnTo>
                    <a:lnTo>
                      <a:pt x="854808" y="798497"/>
                    </a:lnTo>
                    <a:lnTo>
                      <a:pt x="0" y="798497"/>
                    </a:lnTo>
                    <a:close/>
                  </a:path>
                </a:pathLst>
              </a:custGeom>
              <a:blipFill>
                <a:blip r:embed="rId6"/>
                <a:stretch>
                  <a:fillRect l="-38316" t="-3846" r="-16575" b="-6628"/>
                </a:stretch>
              </a:blipFill>
            </p:spPr>
            <p:txBody>
              <a:bodyPr/>
              <a:lstStyle/>
              <a:p>
                <a:endParaRPr lang="en-US"/>
              </a:p>
            </p:txBody>
          </p:sp>
        </p:grpSp>
      </p:grpSp>
      <p:grpSp>
        <p:nvGrpSpPr>
          <p:cNvPr id="68" name="Group 68"/>
          <p:cNvGrpSpPr/>
          <p:nvPr/>
        </p:nvGrpSpPr>
        <p:grpSpPr>
          <a:xfrm>
            <a:off x="255306" y="6913961"/>
            <a:ext cx="8201311" cy="2082448"/>
            <a:chOff x="0" y="0"/>
            <a:chExt cx="8595091" cy="1771370"/>
          </a:xfrm>
        </p:grpSpPr>
        <p:sp>
          <p:nvSpPr>
            <p:cNvPr id="69" name="AutoShape 69"/>
            <p:cNvSpPr/>
            <p:nvPr/>
          </p:nvSpPr>
          <p:spPr>
            <a:xfrm>
              <a:off x="1608604" y="747101"/>
              <a:ext cx="2213863" cy="0"/>
            </a:xfrm>
            <a:prstGeom prst="line">
              <a:avLst/>
            </a:prstGeom>
            <a:ln w="330200" cap="rnd">
              <a:solidFill>
                <a:srgbClr val="AFCA0B"/>
              </a:solidFill>
              <a:prstDash val="solid"/>
              <a:headEnd type="none" w="sm" len="sm"/>
              <a:tailEnd type="none" w="sm" len="sm"/>
            </a:ln>
          </p:spPr>
          <p:txBody>
            <a:bodyPr/>
            <a:lstStyle/>
            <a:p>
              <a:endParaRPr lang="en-US"/>
            </a:p>
          </p:txBody>
        </p:sp>
        <p:grpSp>
          <p:nvGrpSpPr>
            <p:cNvPr id="70" name="Group 70"/>
            <p:cNvGrpSpPr/>
            <p:nvPr/>
          </p:nvGrpSpPr>
          <p:grpSpPr>
            <a:xfrm>
              <a:off x="13489" y="180536"/>
              <a:ext cx="1985624" cy="1133129"/>
              <a:chOff x="0" y="0"/>
              <a:chExt cx="7620000" cy="4348480"/>
            </a:xfrm>
          </p:grpSpPr>
          <p:sp>
            <p:nvSpPr>
              <p:cNvPr id="71" name="Freeform 71"/>
              <p:cNvSpPr/>
              <p:nvPr/>
            </p:nvSpPr>
            <p:spPr>
              <a:xfrm>
                <a:off x="304800" y="304800"/>
                <a:ext cx="7315200" cy="4043680"/>
              </a:xfrm>
              <a:custGeom>
                <a:avLst/>
                <a:gdLst/>
                <a:ahLst/>
                <a:cxnLst/>
                <a:rect l="l" t="t" r="r" b="b"/>
                <a:pathLst>
                  <a:path w="7315200" h="4043680">
                    <a:moveTo>
                      <a:pt x="7315200" y="0"/>
                    </a:moveTo>
                    <a:lnTo>
                      <a:pt x="7315200" y="4043680"/>
                    </a:lnTo>
                    <a:lnTo>
                      <a:pt x="0" y="4043680"/>
                    </a:lnTo>
                    <a:lnTo>
                      <a:pt x="0" y="3738880"/>
                    </a:lnTo>
                    <a:lnTo>
                      <a:pt x="7010400" y="3738880"/>
                    </a:lnTo>
                    <a:lnTo>
                      <a:pt x="7010400" y="0"/>
                    </a:lnTo>
                    <a:close/>
                  </a:path>
                </a:pathLst>
              </a:custGeom>
              <a:solidFill>
                <a:srgbClr val="0C0B45"/>
              </a:solidFill>
            </p:spPr>
            <p:txBody>
              <a:bodyPr/>
              <a:lstStyle/>
              <a:p>
                <a:endParaRPr lang="en-US"/>
              </a:p>
            </p:txBody>
          </p:sp>
          <p:sp>
            <p:nvSpPr>
              <p:cNvPr id="72" name="Freeform 72"/>
              <p:cNvSpPr/>
              <p:nvPr/>
            </p:nvSpPr>
            <p:spPr>
              <a:xfrm>
                <a:off x="0" y="0"/>
                <a:ext cx="7315200" cy="4043680"/>
              </a:xfrm>
              <a:custGeom>
                <a:avLst/>
                <a:gdLst/>
                <a:ahLst/>
                <a:cxnLst/>
                <a:rect l="l" t="t" r="r" b="b"/>
                <a:pathLst>
                  <a:path w="7315200" h="4043680">
                    <a:moveTo>
                      <a:pt x="0" y="0"/>
                    </a:moveTo>
                    <a:lnTo>
                      <a:pt x="7315200" y="0"/>
                    </a:lnTo>
                    <a:lnTo>
                      <a:pt x="7315200" y="4043680"/>
                    </a:lnTo>
                    <a:lnTo>
                      <a:pt x="0" y="4043680"/>
                    </a:lnTo>
                    <a:close/>
                  </a:path>
                </a:pathLst>
              </a:custGeom>
              <a:solidFill>
                <a:srgbClr val="AFCA0B"/>
              </a:solidFill>
            </p:spPr>
            <p:txBody>
              <a:bodyPr/>
              <a:lstStyle/>
              <a:p>
                <a:endParaRPr lang="en-US"/>
              </a:p>
            </p:txBody>
          </p:sp>
        </p:grpSp>
        <p:grpSp>
          <p:nvGrpSpPr>
            <p:cNvPr id="73" name="Group 73"/>
            <p:cNvGrpSpPr/>
            <p:nvPr/>
          </p:nvGrpSpPr>
          <p:grpSpPr>
            <a:xfrm>
              <a:off x="3288428" y="0"/>
              <a:ext cx="3547378" cy="1494198"/>
              <a:chOff x="0" y="0"/>
              <a:chExt cx="1238980" cy="521873"/>
            </a:xfrm>
          </p:grpSpPr>
          <p:sp>
            <p:nvSpPr>
              <p:cNvPr id="74" name="Freeform 74"/>
              <p:cNvSpPr/>
              <p:nvPr/>
            </p:nvSpPr>
            <p:spPr>
              <a:xfrm>
                <a:off x="0" y="0"/>
                <a:ext cx="1238980" cy="521873"/>
              </a:xfrm>
              <a:custGeom>
                <a:avLst/>
                <a:gdLst/>
                <a:ahLst/>
                <a:cxnLst/>
                <a:rect l="l" t="t" r="r" b="b"/>
                <a:pathLst>
                  <a:path w="1238980" h="521874">
                    <a:moveTo>
                      <a:pt x="0" y="0"/>
                    </a:moveTo>
                    <a:lnTo>
                      <a:pt x="1238980" y="0"/>
                    </a:lnTo>
                    <a:lnTo>
                      <a:pt x="1238980" y="521874"/>
                    </a:lnTo>
                    <a:lnTo>
                      <a:pt x="0" y="521874"/>
                    </a:lnTo>
                    <a:close/>
                  </a:path>
                </a:pathLst>
              </a:custGeom>
              <a:solidFill>
                <a:srgbClr val="0C0B45"/>
              </a:solidFill>
            </p:spPr>
            <p:txBody>
              <a:bodyPr/>
              <a:lstStyle/>
              <a:p>
                <a:endParaRPr lang="en-US"/>
              </a:p>
            </p:txBody>
          </p:sp>
        </p:grpSp>
        <p:grpSp>
          <p:nvGrpSpPr>
            <p:cNvPr id="75" name="Group 75"/>
            <p:cNvGrpSpPr/>
            <p:nvPr/>
          </p:nvGrpSpPr>
          <p:grpSpPr>
            <a:xfrm>
              <a:off x="6779686" y="10561"/>
              <a:ext cx="1815405" cy="1483637"/>
              <a:chOff x="-29918" y="5630"/>
              <a:chExt cx="967807" cy="790939"/>
            </a:xfrm>
          </p:grpSpPr>
          <p:sp>
            <p:nvSpPr>
              <p:cNvPr id="76" name="Freeform 76"/>
              <p:cNvSpPr/>
              <p:nvPr/>
            </p:nvSpPr>
            <p:spPr>
              <a:xfrm flipH="1">
                <a:off x="-29918" y="5630"/>
                <a:ext cx="967807" cy="790939"/>
              </a:xfrm>
              <a:custGeom>
                <a:avLst/>
                <a:gdLst/>
                <a:ahLst/>
                <a:cxnLst/>
                <a:rect l="l" t="t" r="r" b="b"/>
                <a:pathLst>
                  <a:path w="877931" h="792486">
                    <a:moveTo>
                      <a:pt x="877931" y="0"/>
                    </a:moveTo>
                    <a:lnTo>
                      <a:pt x="0" y="0"/>
                    </a:lnTo>
                    <a:lnTo>
                      <a:pt x="0" y="792486"/>
                    </a:lnTo>
                    <a:lnTo>
                      <a:pt x="877931" y="792486"/>
                    </a:lnTo>
                    <a:close/>
                  </a:path>
                </a:pathLst>
              </a:custGeom>
              <a:blipFill>
                <a:blip r:embed="rId7"/>
                <a:stretch>
                  <a:fillRect l="-4876" t="-12300" r="-13591" b="-35311"/>
                </a:stretch>
              </a:blipFill>
            </p:spPr>
            <p:txBody>
              <a:bodyPr/>
              <a:lstStyle/>
              <a:p>
                <a:endParaRPr lang="en-US"/>
              </a:p>
            </p:txBody>
          </p:sp>
        </p:grpSp>
        <p:sp>
          <p:nvSpPr>
            <p:cNvPr id="77" name="TextBox 77"/>
            <p:cNvSpPr txBox="1"/>
            <p:nvPr/>
          </p:nvSpPr>
          <p:spPr>
            <a:xfrm>
              <a:off x="0" y="598127"/>
              <a:ext cx="1862400" cy="284951"/>
            </a:xfrm>
            <a:prstGeom prst="rect">
              <a:avLst/>
            </a:prstGeom>
          </p:spPr>
          <p:txBody>
            <a:bodyPr lIns="0" tIns="0" rIns="0" bIns="0" rtlCol="0" anchor="t">
              <a:spAutoFit/>
            </a:bodyPr>
            <a:lstStyle/>
            <a:p>
              <a:pPr algn="ctr">
                <a:lnSpc>
                  <a:spcPts val="1692"/>
                </a:lnSpc>
                <a:spcBef>
                  <a:spcPct val="0"/>
                </a:spcBef>
              </a:pPr>
              <a:r>
                <a:rPr lang="en-US" sz="1332" b="1" spc="182">
                  <a:solidFill>
                    <a:srgbClr val="000000"/>
                  </a:solidFill>
                  <a:latin typeface="Helvetica Now Bold"/>
                  <a:ea typeface="Helvetica Now Bold"/>
                  <a:cs typeface="Helvetica Now Bold"/>
                  <a:sym typeface="Helvetica Now Bold"/>
                </a:rPr>
                <a:t>1791</a:t>
              </a:r>
            </a:p>
          </p:txBody>
        </p:sp>
        <p:sp>
          <p:nvSpPr>
            <p:cNvPr id="78" name="TextBox 78"/>
            <p:cNvSpPr txBox="1"/>
            <p:nvPr/>
          </p:nvSpPr>
          <p:spPr>
            <a:xfrm>
              <a:off x="3396573" y="162576"/>
              <a:ext cx="3412254" cy="569985"/>
            </a:xfrm>
            <a:prstGeom prst="rect">
              <a:avLst/>
            </a:prstGeom>
          </p:spPr>
          <p:txBody>
            <a:bodyPr lIns="0" tIns="0" rIns="0" bIns="0" rtlCol="0" anchor="t">
              <a:spAutoFit/>
            </a:bodyPr>
            <a:lstStyle/>
            <a:p>
              <a:pPr>
                <a:lnSpc>
                  <a:spcPts val="1706"/>
                </a:lnSpc>
              </a:pPr>
              <a:r>
                <a:rPr lang="en-US" sz="1219" b="1">
                  <a:solidFill>
                    <a:srgbClr val="FFFFFF"/>
                  </a:solidFill>
                  <a:latin typeface="Helvetica Now Bold"/>
                  <a:ea typeface="Helvetica Now Bold"/>
                  <a:cs typeface="Helvetica Now Bold"/>
                  <a:sym typeface="Helvetica Now Bold"/>
                </a:rPr>
                <a:t>DISCOVERY OF ANIMAL ELECTRICITY</a:t>
              </a:r>
            </a:p>
          </p:txBody>
        </p:sp>
        <p:sp>
          <p:nvSpPr>
            <p:cNvPr id="79" name="TextBox 79"/>
            <p:cNvSpPr txBox="1"/>
            <p:nvPr/>
          </p:nvSpPr>
          <p:spPr>
            <a:xfrm>
              <a:off x="3396573" y="639608"/>
              <a:ext cx="3304108" cy="1131762"/>
            </a:xfrm>
            <a:prstGeom prst="rect">
              <a:avLst/>
            </a:prstGeom>
          </p:spPr>
          <p:txBody>
            <a:bodyPr wrap="square" lIns="0" tIns="0" rIns="0" bIns="0" rtlCol="0" anchor="t">
              <a:spAutoFit/>
            </a:bodyPr>
            <a:lstStyle/>
            <a:p>
              <a:pPr>
                <a:lnSpc>
                  <a:spcPts val="1070"/>
                </a:lnSpc>
              </a:pPr>
              <a:r>
                <a:rPr lang="en-US" sz="1000">
                  <a:solidFill>
                    <a:srgbClr val="FFFFFF"/>
                  </a:solidFill>
                  <a:latin typeface="Helvetica Now"/>
                  <a:ea typeface="Helvetica Now"/>
                  <a:cs typeface="Helvetica Now"/>
                  <a:sym typeface="Helvetica Now"/>
                </a:rPr>
                <a:t>In 1791, Luigi Galvani discovered something amazing: when he touched a dead frog’s leg with two different metals, it twitched like it was alive! He had just found out that electricity could make muscles move. </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6F4"/>
        </a:solidFill>
        <a:effectLst/>
      </p:bgPr>
    </p:bg>
    <p:spTree>
      <p:nvGrpSpPr>
        <p:cNvPr id="1" name="">
          <a:extLst>
            <a:ext uri="{FF2B5EF4-FFF2-40B4-BE49-F238E27FC236}">
              <a16:creationId xmlns:a16="http://schemas.microsoft.com/office/drawing/2014/main" id="{E7C09D5D-C71F-7E4B-9917-A8620891F6AD}"/>
            </a:ext>
          </a:extLst>
        </p:cNvPr>
        <p:cNvGrpSpPr/>
        <p:nvPr/>
      </p:nvGrpSpPr>
      <p:grpSpPr>
        <a:xfrm>
          <a:off x="0" y="0"/>
          <a:ext cx="0" cy="0"/>
          <a:chOff x="0" y="0"/>
          <a:chExt cx="0" cy="0"/>
        </a:xfrm>
      </p:grpSpPr>
      <p:grpSp>
        <p:nvGrpSpPr>
          <p:cNvPr id="26" name="Group 2">
            <a:extLst>
              <a:ext uri="{FF2B5EF4-FFF2-40B4-BE49-F238E27FC236}">
                <a16:creationId xmlns:a16="http://schemas.microsoft.com/office/drawing/2014/main" id="{34414160-1259-BBF2-5B8A-2F28256EC36D}"/>
              </a:ext>
            </a:extLst>
          </p:cNvPr>
          <p:cNvGrpSpPr/>
          <p:nvPr/>
        </p:nvGrpSpPr>
        <p:grpSpPr>
          <a:xfrm>
            <a:off x="7904619" y="510261"/>
            <a:ext cx="3401030" cy="2328910"/>
            <a:chOff x="0" y="0"/>
            <a:chExt cx="646291" cy="442558"/>
          </a:xfrm>
        </p:grpSpPr>
        <p:sp>
          <p:nvSpPr>
            <p:cNvPr id="27" name="Freeform 3">
              <a:extLst>
                <a:ext uri="{FF2B5EF4-FFF2-40B4-BE49-F238E27FC236}">
                  <a16:creationId xmlns:a16="http://schemas.microsoft.com/office/drawing/2014/main" id="{63123302-F15E-2623-470B-89913D5BA97E}"/>
                </a:ext>
              </a:extLst>
            </p:cNvPr>
            <p:cNvSpPr/>
            <p:nvPr/>
          </p:nvSpPr>
          <p:spPr>
            <a:xfrm>
              <a:off x="0" y="0"/>
              <a:ext cx="646291" cy="442558"/>
            </a:xfrm>
            <a:custGeom>
              <a:avLst/>
              <a:gdLst/>
              <a:ahLst/>
              <a:cxnLst/>
              <a:rect l="l" t="t" r="r" b="b"/>
              <a:pathLst>
                <a:path w="646291" h="442558">
                  <a:moveTo>
                    <a:pt x="0" y="0"/>
                  </a:moveTo>
                  <a:lnTo>
                    <a:pt x="646291" y="0"/>
                  </a:lnTo>
                  <a:lnTo>
                    <a:pt x="646291" y="442558"/>
                  </a:lnTo>
                  <a:lnTo>
                    <a:pt x="0" y="442558"/>
                  </a:lnTo>
                  <a:close/>
                </a:path>
              </a:pathLst>
            </a:custGeom>
            <a:blipFill>
              <a:blip r:embed="rId2"/>
              <a:stretch>
                <a:fillRect l="-1451" r="-1451"/>
              </a:stretch>
            </a:blipFill>
          </p:spPr>
          <p:txBody>
            <a:bodyPr/>
            <a:lstStyle/>
            <a:p>
              <a:endParaRPr lang="en-US" sz="1760"/>
            </a:p>
          </p:txBody>
        </p:sp>
      </p:grpSp>
      <p:grpSp>
        <p:nvGrpSpPr>
          <p:cNvPr id="28" name="Group 4">
            <a:extLst>
              <a:ext uri="{FF2B5EF4-FFF2-40B4-BE49-F238E27FC236}">
                <a16:creationId xmlns:a16="http://schemas.microsoft.com/office/drawing/2014/main" id="{2386F5BD-3D82-B2E9-9E4C-46C34E466AF2}"/>
              </a:ext>
            </a:extLst>
          </p:cNvPr>
          <p:cNvGrpSpPr/>
          <p:nvPr/>
        </p:nvGrpSpPr>
        <p:grpSpPr>
          <a:xfrm>
            <a:off x="8414452" y="3094436"/>
            <a:ext cx="2891198" cy="1979795"/>
            <a:chOff x="0" y="0"/>
            <a:chExt cx="646291" cy="442558"/>
          </a:xfrm>
        </p:grpSpPr>
        <p:sp>
          <p:nvSpPr>
            <p:cNvPr id="29" name="Freeform 5">
              <a:extLst>
                <a:ext uri="{FF2B5EF4-FFF2-40B4-BE49-F238E27FC236}">
                  <a16:creationId xmlns:a16="http://schemas.microsoft.com/office/drawing/2014/main" id="{CAFBEDA1-9998-B9AF-F03C-4D3DCD17F7A2}"/>
                </a:ext>
              </a:extLst>
            </p:cNvPr>
            <p:cNvSpPr/>
            <p:nvPr/>
          </p:nvSpPr>
          <p:spPr>
            <a:xfrm>
              <a:off x="0" y="0"/>
              <a:ext cx="646291" cy="442558"/>
            </a:xfrm>
            <a:custGeom>
              <a:avLst/>
              <a:gdLst/>
              <a:ahLst/>
              <a:cxnLst/>
              <a:rect l="l" t="t" r="r" b="b"/>
              <a:pathLst>
                <a:path w="646291" h="442558">
                  <a:moveTo>
                    <a:pt x="0" y="0"/>
                  </a:moveTo>
                  <a:lnTo>
                    <a:pt x="646291" y="0"/>
                  </a:lnTo>
                  <a:lnTo>
                    <a:pt x="646291" y="442558"/>
                  </a:lnTo>
                  <a:lnTo>
                    <a:pt x="0" y="442558"/>
                  </a:lnTo>
                  <a:close/>
                </a:path>
              </a:pathLst>
            </a:custGeom>
            <a:blipFill>
              <a:blip r:embed="rId3"/>
              <a:stretch>
                <a:fillRect l="-1389" r="-1389"/>
              </a:stretch>
            </a:blipFill>
          </p:spPr>
          <p:txBody>
            <a:bodyPr/>
            <a:lstStyle/>
            <a:p>
              <a:endParaRPr lang="en-US" sz="1760"/>
            </a:p>
          </p:txBody>
        </p:sp>
      </p:grpSp>
      <p:sp>
        <p:nvSpPr>
          <p:cNvPr id="30" name="Freeform 6">
            <a:extLst>
              <a:ext uri="{FF2B5EF4-FFF2-40B4-BE49-F238E27FC236}">
                <a16:creationId xmlns:a16="http://schemas.microsoft.com/office/drawing/2014/main" id="{64532677-481B-457D-020E-BF0575F9F3EA}"/>
              </a:ext>
            </a:extLst>
          </p:cNvPr>
          <p:cNvSpPr/>
          <p:nvPr/>
        </p:nvSpPr>
        <p:spPr>
          <a:xfrm>
            <a:off x="8626228" y="6414869"/>
            <a:ext cx="7836177" cy="1799603"/>
          </a:xfrm>
          <a:custGeom>
            <a:avLst/>
            <a:gdLst/>
            <a:ahLst/>
            <a:cxnLst/>
            <a:rect l="l" t="t" r="r" b="b"/>
            <a:pathLst>
              <a:path w="8014272" h="1840503">
                <a:moveTo>
                  <a:pt x="0" y="0"/>
                </a:moveTo>
                <a:lnTo>
                  <a:pt x="8014272" y="0"/>
                </a:lnTo>
                <a:lnTo>
                  <a:pt x="8014272" y="1840503"/>
                </a:lnTo>
                <a:lnTo>
                  <a:pt x="0" y="1840503"/>
                </a:lnTo>
                <a:lnTo>
                  <a:pt x="0" y="0"/>
                </a:lnTo>
                <a:close/>
              </a:path>
            </a:pathLst>
          </a:custGeom>
          <a:blipFill>
            <a:blip r:embed="rId4"/>
            <a:stretch>
              <a:fillRect/>
            </a:stretch>
          </a:blipFill>
        </p:spPr>
        <p:txBody>
          <a:bodyPr/>
          <a:lstStyle/>
          <a:p>
            <a:endParaRPr lang="en-US" sz="1760"/>
          </a:p>
        </p:txBody>
      </p:sp>
      <p:sp>
        <p:nvSpPr>
          <p:cNvPr id="31" name="Freeform 7">
            <a:extLst>
              <a:ext uri="{FF2B5EF4-FFF2-40B4-BE49-F238E27FC236}">
                <a16:creationId xmlns:a16="http://schemas.microsoft.com/office/drawing/2014/main" id="{1DEAE1DE-E7C7-DF33-5546-E6CAC95BA57C}"/>
              </a:ext>
            </a:extLst>
          </p:cNvPr>
          <p:cNvSpPr/>
          <p:nvPr/>
        </p:nvSpPr>
        <p:spPr>
          <a:xfrm>
            <a:off x="1005840" y="4872423"/>
            <a:ext cx="2786759" cy="4180138"/>
          </a:xfrm>
          <a:custGeom>
            <a:avLst/>
            <a:gdLst/>
            <a:ahLst/>
            <a:cxnLst/>
            <a:rect l="l" t="t" r="r" b="b"/>
            <a:pathLst>
              <a:path w="2850094" h="4275141">
                <a:moveTo>
                  <a:pt x="0" y="0"/>
                </a:moveTo>
                <a:lnTo>
                  <a:pt x="2850094" y="0"/>
                </a:lnTo>
                <a:lnTo>
                  <a:pt x="2850094" y="4275141"/>
                </a:lnTo>
                <a:lnTo>
                  <a:pt x="0" y="4275141"/>
                </a:lnTo>
                <a:lnTo>
                  <a:pt x="0" y="0"/>
                </a:lnTo>
                <a:close/>
              </a:path>
            </a:pathLst>
          </a:custGeom>
          <a:blipFill>
            <a:blip r:embed="rId5"/>
            <a:stretch>
              <a:fillRect/>
            </a:stretch>
          </a:blipFill>
        </p:spPr>
        <p:txBody>
          <a:bodyPr/>
          <a:lstStyle/>
          <a:p>
            <a:endParaRPr lang="en-US" sz="1760"/>
          </a:p>
        </p:txBody>
      </p:sp>
      <p:sp>
        <p:nvSpPr>
          <p:cNvPr id="32" name="Freeform 8">
            <a:extLst>
              <a:ext uri="{FF2B5EF4-FFF2-40B4-BE49-F238E27FC236}">
                <a16:creationId xmlns:a16="http://schemas.microsoft.com/office/drawing/2014/main" id="{BB113391-C713-9F75-9ABD-142504E72E89}"/>
              </a:ext>
            </a:extLst>
          </p:cNvPr>
          <p:cNvSpPr/>
          <p:nvPr/>
        </p:nvSpPr>
        <p:spPr>
          <a:xfrm>
            <a:off x="4002498" y="5334581"/>
            <a:ext cx="2879891" cy="2879891"/>
          </a:xfrm>
          <a:custGeom>
            <a:avLst/>
            <a:gdLst/>
            <a:ahLst/>
            <a:cxnLst/>
            <a:rect l="l" t="t" r="r" b="b"/>
            <a:pathLst>
              <a:path w="2945343" h="2945343">
                <a:moveTo>
                  <a:pt x="0" y="0"/>
                </a:moveTo>
                <a:lnTo>
                  <a:pt x="2945343" y="0"/>
                </a:lnTo>
                <a:lnTo>
                  <a:pt x="2945343" y="2945343"/>
                </a:lnTo>
                <a:lnTo>
                  <a:pt x="0" y="2945343"/>
                </a:lnTo>
                <a:lnTo>
                  <a:pt x="0" y="0"/>
                </a:lnTo>
                <a:close/>
              </a:path>
            </a:pathLst>
          </a:custGeom>
          <a:blipFill>
            <a:blip r:embed="rId6"/>
            <a:stretch>
              <a:fillRect/>
            </a:stretch>
          </a:blipFill>
        </p:spPr>
        <p:txBody>
          <a:bodyPr/>
          <a:lstStyle/>
          <a:p>
            <a:endParaRPr lang="en-US" sz="1760"/>
          </a:p>
        </p:txBody>
      </p:sp>
      <p:sp>
        <p:nvSpPr>
          <p:cNvPr id="33" name="TextBox 9">
            <a:extLst>
              <a:ext uri="{FF2B5EF4-FFF2-40B4-BE49-F238E27FC236}">
                <a16:creationId xmlns:a16="http://schemas.microsoft.com/office/drawing/2014/main" id="{4BDF85C4-4C60-6FFE-22C9-0A7A92D3EDE5}"/>
              </a:ext>
            </a:extLst>
          </p:cNvPr>
          <p:cNvSpPr txBox="1"/>
          <p:nvPr/>
        </p:nvSpPr>
        <p:spPr>
          <a:xfrm>
            <a:off x="1005840" y="1768775"/>
            <a:ext cx="5993314" cy="2252553"/>
          </a:xfrm>
          <a:prstGeom prst="rect">
            <a:avLst/>
          </a:prstGeom>
        </p:spPr>
        <p:txBody>
          <a:bodyPr lIns="0" tIns="0" rIns="0" bIns="0" rtlCol="0" anchor="t">
            <a:spAutoFit/>
          </a:bodyPr>
          <a:lstStyle/>
          <a:p>
            <a:pPr>
              <a:lnSpc>
                <a:spcPts val="5830"/>
              </a:lnSpc>
            </a:pPr>
            <a:r>
              <a:rPr lang="en-US" sz="5888" b="1">
                <a:solidFill>
                  <a:srgbClr val="0C0B45"/>
                </a:solidFill>
                <a:latin typeface="Neighbor 1 Heavy"/>
                <a:ea typeface="Neighbor 1 Heavy"/>
                <a:cs typeface="Neighbor 1 Heavy"/>
                <a:sym typeface="Neighbor 1 Heavy"/>
              </a:rPr>
              <a:t>WHAT ARE THE DIFFERENT TYPES OF</a:t>
            </a:r>
            <a:r>
              <a:rPr lang="en-US" sz="5888" b="1">
                <a:solidFill>
                  <a:srgbClr val="FFFFFF"/>
                </a:solidFill>
                <a:latin typeface="Neighbor 1 Heavy"/>
                <a:ea typeface="Neighbor 1 Heavy"/>
                <a:cs typeface="Neighbor 1 Heavy"/>
                <a:sym typeface="Neighbor 1 Heavy"/>
              </a:rPr>
              <a:t> </a:t>
            </a:r>
            <a:r>
              <a:rPr lang="en-US" sz="5888" b="1">
                <a:solidFill>
                  <a:srgbClr val="AFCA0B"/>
                </a:solidFill>
                <a:latin typeface="Neighbor 1 Heavy"/>
                <a:ea typeface="Neighbor 1 Heavy"/>
                <a:cs typeface="Neighbor 1 Heavy"/>
                <a:sym typeface="Neighbor 1 Heavy"/>
              </a:rPr>
              <a:t>BATTERIES?</a:t>
            </a:r>
          </a:p>
        </p:txBody>
      </p:sp>
      <p:sp>
        <p:nvSpPr>
          <p:cNvPr id="34" name="TextBox 10">
            <a:extLst>
              <a:ext uri="{FF2B5EF4-FFF2-40B4-BE49-F238E27FC236}">
                <a16:creationId xmlns:a16="http://schemas.microsoft.com/office/drawing/2014/main" id="{85E5245B-FD36-9437-DED2-73045D146E61}"/>
              </a:ext>
            </a:extLst>
          </p:cNvPr>
          <p:cNvSpPr txBox="1"/>
          <p:nvPr/>
        </p:nvSpPr>
        <p:spPr>
          <a:xfrm>
            <a:off x="11372079" y="702836"/>
            <a:ext cx="5090327" cy="1589666"/>
          </a:xfrm>
          <a:prstGeom prst="rect">
            <a:avLst/>
          </a:prstGeom>
        </p:spPr>
        <p:txBody>
          <a:bodyPr lIns="0" tIns="0" rIns="0" bIns="0" rtlCol="0" anchor="t">
            <a:spAutoFit/>
          </a:bodyPr>
          <a:lstStyle/>
          <a:p>
            <a:pPr>
              <a:lnSpc>
                <a:spcPts val="2482"/>
              </a:lnSpc>
            </a:pPr>
            <a:r>
              <a:rPr lang="en-US" sz="1773" b="1">
                <a:solidFill>
                  <a:srgbClr val="0C0B45"/>
                </a:solidFill>
                <a:latin typeface="Helvetica Now Bold"/>
                <a:ea typeface="Helvetica Now Bold"/>
                <a:cs typeface="Helvetica Now Bold"/>
                <a:sym typeface="Helvetica Now Bold"/>
              </a:rPr>
              <a:t>Single-Use Batteries:</a:t>
            </a:r>
            <a:r>
              <a:rPr lang="en-US" sz="1773">
                <a:solidFill>
                  <a:srgbClr val="0C0B45"/>
                </a:solidFill>
                <a:latin typeface="Helvetica Now"/>
                <a:ea typeface="Helvetica Now"/>
                <a:cs typeface="Helvetica Now"/>
                <a:sym typeface="Helvetica Now"/>
              </a:rPr>
              <a:t> Also called primary batteries, or dry-cell single-use batteries, these are common household batteries that can’t be recharged and must be replaced once they run out of power. </a:t>
            </a:r>
          </a:p>
        </p:txBody>
      </p:sp>
      <p:sp>
        <p:nvSpPr>
          <p:cNvPr id="35" name="TextBox 11">
            <a:extLst>
              <a:ext uri="{FF2B5EF4-FFF2-40B4-BE49-F238E27FC236}">
                <a16:creationId xmlns:a16="http://schemas.microsoft.com/office/drawing/2014/main" id="{181EF7D9-CE1F-D1E1-A188-889F3BA8AF6A}"/>
              </a:ext>
            </a:extLst>
          </p:cNvPr>
          <p:cNvSpPr txBox="1"/>
          <p:nvPr/>
        </p:nvSpPr>
        <p:spPr>
          <a:xfrm>
            <a:off x="11372079" y="3136391"/>
            <a:ext cx="4911258" cy="1910267"/>
          </a:xfrm>
          <a:prstGeom prst="rect">
            <a:avLst/>
          </a:prstGeom>
        </p:spPr>
        <p:txBody>
          <a:bodyPr lIns="0" tIns="0" rIns="0" bIns="0" rtlCol="0" anchor="t">
            <a:spAutoFit/>
          </a:bodyPr>
          <a:lstStyle/>
          <a:p>
            <a:pPr>
              <a:lnSpc>
                <a:spcPts val="2482"/>
              </a:lnSpc>
            </a:pPr>
            <a:r>
              <a:rPr lang="en-US" sz="1773" b="1">
                <a:solidFill>
                  <a:srgbClr val="0C0B45"/>
                </a:solidFill>
                <a:latin typeface="Helvetica Now Bold"/>
                <a:ea typeface="Helvetica Now Bold"/>
                <a:cs typeface="Helvetica Now Bold"/>
                <a:sym typeface="Helvetica Now Bold"/>
              </a:rPr>
              <a:t>Rechargeable Batteries:</a:t>
            </a:r>
            <a:r>
              <a:rPr lang="en-US" sz="1773">
                <a:solidFill>
                  <a:srgbClr val="0C0B45"/>
                </a:solidFill>
                <a:latin typeface="Helvetica Now"/>
                <a:ea typeface="Helvetica Now"/>
                <a:cs typeface="Helvetica Now"/>
                <a:sym typeface="Helvetica Now"/>
              </a:rPr>
              <a:t> Also called secondary batteries, or storage batteries, these can be recharged many times. But over time, they lose power and, like single-use batteries, will eventually need to be replaced. </a:t>
            </a:r>
          </a:p>
          <a:p>
            <a:pPr>
              <a:lnSpc>
                <a:spcPts val="2482"/>
              </a:lnSpc>
            </a:pPr>
            <a:endParaRPr lang="en-US" sz="1773">
              <a:solidFill>
                <a:srgbClr val="0C0B45"/>
              </a:solidFill>
              <a:latin typeface="Helvetica Now"/>
              <a:ea typeface="Helvetica Now"/>
              <a:cs typeface="Helvetica Now"/>
              <a:sym typeface="Helvetica Now"/>
            </a:endParaRPr>
          </a:p>
        </p:txBody>
      </p:sp>
      <p:sp>
        <p:nvSpPr>
          <p:cNvPr id="36" name="TextBox 12">
            <a:extLst>
              <a:ext uri="{FF2B5EF4-FFF2-40B4-BE49-F238E27FC236}">
                <a16:creationId xmlns:a16="http://schemas.microsoft.com/office/drawing/2014/main" id="{F921A29A-DDF8-012E-6FF3-078A06BCB7FB}"/>
              </a:ext>
            </a:extLst>
          </p:cNvPr>
          <p:cNvSpPr txBox="1"/>
          <p:nvPr/>
        </p:nvSpPr>
        <p:spPr>
          <a:xfrm>
            <a:off x="8626228" y="5567837"/>
            <a:ext cx="7836177" cy="319831"/>
          </a:xfrm>
          <a:prstGeom prst="rect">
            <a:avLst/>
          </a:prstGeom>
        </p:spPr>
        <p:txBody>
          <a:bodyPr lIns="0" tIns="0" rIns="0" bIns="0" rtlCol="0" anchor="t">
            <a:spAutoFit/>
          </a:bodyPr>
          <a:lstStyle/>
          <a:p>
            <a:pPr>
              <a:lnSpc>
                <a:spcPts val="2593"/>
              </a:lnSpc>
            </a:pPr>
            <a:r>
              <a:rPr lang="en-US" sz="1852" b="1">
                <a:solidFill>
                  <a:srgbClr val="0C0B45"/>
                </a:solidFill>
                <a:latin typeface="Helvetica Now Bold"/>
                <a:ea typeface="Helvetica Now Bold"/>
                <a:cs typeface="Helvetica Now Bold"/>
                <a:sym typeface="Helvetica Now Bold"/>
              </a:rPr>
              <a:t>Batteries can come in many shapes and sizes. Here are just a few:</a:t>
            </a:r>
          </a:p>
        </p:txBody>
      </p:sp>
      <p:sp>
        <p:nvSpPr>
          <p:cNvPr id="37" name="TextBox 13">
            <a:extLst>
              <a:ext uri="{FF2B5EF4-FFF2-40B4-BE49-F238E27FC236}">
                <a16:creationId xmlns:a16="http://schemas.microsoft.com/office/drawing/2014/main" id="{B53358E3-FA8E-1981-6BB8-9D3DB8B58E99}"/>
              </a:ext>
            </a:extLst>
          </p:cNvPr>
          <p:cNvSpPr txBox="1"/>
          <p:nvPr/>
        </p:nvSpPr>
        <p:spPr>
          <a:xfrm>
            <a:off x="8626229" y="8428679"/>
            <a:ext cx="737726" cy="319831"/>
          </a:xfrm>
          <a:prstGeom prst="rect">
            <a:avLst/>
          </a:prstGeom>
        </p:spPr>
        <p:txBody>
          <a:bodyPr lIns="0" tIns="0" rIns="0" bIns="0" rtlCol="0" anchor="t">
            <a:spAutoFit/>
          </a:bodyPr>
          <a:lstStyle/>
          <a:p>
            <a:pPr algn="ctr">
              <a:lnSpc>
                <a:spcPts val="2593"/>
              </a:lnSpc>
            </a:pPr>
            <a:r>
              <a:rPr lang="en-US" sz="1852" b="1">
                <a:solidFill>
                  <a:srgbClr val="0C0B45"/>
                </a:solidFill>
                <a:latin typeface="Helvetica Now Bold"/>
                <a:ea typeface="Helvetica Now Bold"/>
                <a:cs typeface="Helvetica Now Bold"/>
                <a:sym typeface="Helvetica Now Bold"/>
              </a:rPr>
              <a:t>C, D</a:t>
            </a:r>
          </a:p>
        </p:txBody>
      </p:sp>
      <p:sp>
        <p:nvSpPr>
          <p:cNvPr id="38" name="TextBox 14">
            <a:extLst>
              <a:ext uri="{FF2B5EF4-FFF2-40B4-BE49-F238E27FC236}">
                <a16:creationId xmlns:a16="http://schemas.microsoft.com/office/drawing/2014/main" id="{773C0098-ABC6-9DA9-AC8D-B9B239A120A5}"/>
              </a:ext>
            </a:extLst>
          </p:cNvPr>
          <p:cNvSpPr txBox="1"/>
          <p:nvPr/>
        </p:nvSpPr>
        <p:spPr>
          <a:xfrm>
            <a:off x="9860051" y="8399034"/>
            <a:ext cx="1038755" cy="319831"/>
          </a:xfrm>
          <a:prstGeom prst="rect">
            <a:avLst/>
          </a:prstGeom>
        </p:spPr>
        <p:txBody>
          <a:bodyPr lIns="0" tIns="0" rIns="0" bIns="0" rtlCol="0" anchor="t">
            <a:spAutoFit/>
          </a:bodyPr>
          <a:lstStyle/>
          <a:p>
            <a:pPr algn="ctr">
              <a:lnSpc>
                <a:spcPts val="2593"/>
              </a:lnSpc>
            </a:pPr>
            <a:r>
              <a:rPr lang="en-US" sz="1852" b="1">
                <a:solidFill>
                  <a:srgbClr val="0C0B45"/>
                </a:solidFill>
                <a:latin typeface="Helvetica Now Bold"/>
                <a:ea typeface="Helvetica Now Bold"/>
                <a:cs typeface="Helvetica Now Bold"/>
                <a:sym typeface="Helvetica Now Bold"/>
              </a:rPr>
              <a:t>AA, AAA</a:t>
            </a:r>
          </a:p>
        </p:txBody>
      </p:sp>
      <p:sp>
        <p:nvSpPr>
          <p:cNvPr id="39" name="TextBox 15">
            <a:extLst>
              <a:ext uri="{FF2B5EF4-FFF2-40B4-BE49-F238E27FC236}">
                <a16:creationId xmlns:a16="http://schemas.microsoft.com/office/drawing/2014/main" id="{CDAA3258-B87D-93F9-DDD8-44730715331C}"/>
              </a:ext>
            </a:extLst>
          </p:cNvPr>
          <p:cNvSpPr txBox="1"/>
          <p:nvPr/>
        </p:nvSpPr>
        <p:spPr>
          <a:xfrm>
            <a:off x="11392412" y="8399034"/>
            <a:ext cx="843189" cy="319831"/>
          </a:xfrm>
          <a:prstGeom prst="rect">
            <a:avLst/>
          </a:prstGeom>
        </p:spPr>
        <p:txBody>
          <a:bodyPr lIns="0" tIns="0" rIns="0" bIns="0" rtlCol="0" anchor="t">
            <a:spAutoFit/>
          </a:bodyPr>
          <a:lstStyle/>
          <a:p>
            <a:pPr algn="ctr">
              <a:lnSpc>
                <a:spcPts val="2593"/>
              </a:lnSpc>
            </a:pPr>
            <a:r>
              <a:rPr lang="en-US" sz="1852" b="1">
                <a:solidFill>
                  <a:srgbClr val="0C0B45"/>
                </a:solidFill>
                <a:latin typeface="Helvetica Now Bold"/>
                <a:ea typeface="Helvetica Now Bold"/>
                <a:cs typeface="Helvetica Now Bold"/>
                <a:sym typeface="Helvetica Now Bold"/>
              </a:rPr>
              <a:t>Button</a:t>
            </a:r>
          </a:p>
        </p:txBody>
      </p:sp>
      <p:sp>
        <p:nvSpPr>
          <p:cNvPr id="40" name="TextBox 16">
            <a:extLst>
              <a:ext uri="{FF2B5EF4-FFF2-40B4-BE49-F238E27FC236}">
                <a16:creationId xmlns:a16="http://schemas.microsoft.com/office/drawing/2014/main" id="{19E88676-FD6B-A889-7A92-2EB14D452DDF}"/>
              </a:ext>
            </a:extLst>
          </p:cNvPr>
          <p:cNvSpPr txBox="1"/>
          <p:nvPr/>
        </p:nvSpPr>
        <p:spPr>
          <a:xfrm>
            <a:off x="13094541" y="8428679"/>
            <a:ext cx="733167" cy="319831"/>
          </a:xfrm>
          <a:prstGeom prst="rect">
            <a:avLst/>
          </a:prstGeom>
        </p:spPr>
        <p:txBody>
          <a:bodyPr lIns="0" tIns="0" rIns="0" bIns="0" rtlCol="0" anchor="t">
            <a:spAutoFit/>
          </a:bodyPr>
          <a:lstStyle/>
          <a:p>
            <a:pPr algn="ctr">
              <a:lnSpc>
                <a:spcPts val="2593"/>
              </a:lnSpc>
            </a:pPr>
            <a:r>
              <a:rPr lang="en-US" sz="1852" b="1">
                <a:solidFill>
                  <a:srgbClr val="0C0B45"/>
                </a:solidFill>
                <a:latin typeface="Helvetica Now Bold"/>
                <a:ea typeface="Helvetica Now Bold"/>
                <a:cs typeface="Helvetica Now Bold"/>
                <a:sym typeface="Helvetica Now Bold"/>
              </a:rPr>
              <a:t>9V</a:t>
            </a:r>
          </a:p>
        </p:txBody>
      </p:sp>
      <p:sp>
        <p:nvSpPr>
          <p:cNvPr id="41" name="TextBox 17">
            <a:extLst>
              <a:ext uri="{FF2B5EF4-FFF2-40B4-BE49-F238E27FC236}">
                <a16:creationId xmlns:a16="http://schemas.microsoft.com/office/drawing/2014/main" id="{657CA0CB-A018-8EBF-24EF-B84271AE3F75}"/>
              </a:ext>
            </a:extLst>
          </p:cNvPr>
          <p:cNvSpPr txBox="1"/>
          <p:nvPr/>
        </p:nvSpPr>
        <p:spPr>
          <a:xfrm>
            <a:off x="14321315" y="8399034"/>
            <a:ext cx="2430539" cy="319831"/>
          </a:xfrm>
          <a:prstGeom prst="rect">
            <a:avLst/>
          </a:prstGeom>
        </p:spPr>
        <p:txBody>
          <a:bodyPr lIns="0" tIns="0" rIns="0" bIns="0" rtlCol="0" anchor="t">
            <a:spAutoFit/>
          </a:bodyPr>
          <a:lstStyle/>
          <a:p>
            <a:pPr algn="ctr">
              <a:lnSpc>
                <a:spcPts val="2593"/>
              </a:lnSpc>
            </a:pPr>
            <a:r>
              <a:rPr lang="en-US" sz="1852" b="1">
                <a:solidFill>
                  <a:srgbClr val="0C0B45"/>
                </a:solidFill>
                <a:latin typeface="Helvetica Now Bold"/>
                <a:ea typeface="Helvetica Now Bold"/>
                <a:cs typeface="Helvetica Now Bold"/>
                <a:sym typeface="Helvetica Now Bold"/>
              </a:rPr>
              <a:t>Large Rechargeable</a:t>
            </a:r>
          </a:p>
        </p:txBody>
      </p:sp>
      <p:grpSp>
        <p:nvGrpSpPr>
          <p:cNvPr id="42" name="Group 2">
            <a:extLst>
              <a:ext uri="{FF2B5EF4-FFF2-40B4-BE49-F238E27FC236}">
                <a16:creationId xmlns:a16="http://schemas.microsoft.com/office/drawing/2014/main" id="{9CFC815B-9494-532C-8551-CB96B255441D}"/>
              </a:ext>
            </a:extLst>
          </p:cNvPr>
          <p:cNvGrpSpPr/>
          <p:nvPr/>
        </p:nvGrpSpPr>
        <p:grpSpPr>
          <a:xfrm>
            <a:off x="16247654" y="9570182"/>
            <a:ext cx="1015702" cy="239572"/>
            <a:chOff x="0" y="0"/>
            <a:chExt cx="386997" cy="91280"/>
          </a:xfrm>
        </p:grpSpPr>
        <p:sp>
          <p:nvSpPr>
            <p:cNvPr id="43" name="Freeform 3">
              <a:extLst>
                <a:ext uri="{FF2B5EF4-FFF2-40B4-BE49-F238E27FC236}">
                  <a16:creationId xmlns:a16="http://schemas.microsoft.com/office/drawing/2014/main" id="{1C46068B-8D3D-7163-0EB5-FA446F5804F3}"/>
                </a:ext>
              </a:extLst>
            </p:cNvPr>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44" name="TextBox 4">
              <a:extLst>
                <a:ext uri="{FF2B5EF4-FFF2-40B4-BE49-F238E27FC236}">
                  <a16:creationId xmlns:a16="http://schemas.microsoft.com/office/drawing/2014/main" id="{AA187186-BC49-183B-5F8F-74DEF24639FA}"/>
                </a:ext>
              </a:extLst>
            </p:cNvPr>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45" name="AutoShape 5">
            <a:extLst>
              <a:ext uri="{FF2B5EF4-FFF2-40B4-BE49-F238E27FC236}">
                <a16:creationId xmlns:a16="http://schemas.microsoft.com/office/drawing/2014/main" id="{4E1B5CCE-6E01-158C-FDFD-317F22834D22}"/>
              </a:ext>
            </a:extLst>
          </p:cNvPr>
          <p:cNvSpPr/>
          <p:nvPr/>
        </p:nvSpPr>
        <p:spPr>
          <a:xfrm flipH="1" flipV="1">
            <a:off x="16435036" y="9626358"/>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46" name="TextBox 14">
            <a:extLst>
              <a:ext uri="{FF2B5EF4-FFF2-40B4-BE49-F238E27FC236}">
                <a16:creationId xmlns:a16="http://schemas.microsoft.com/office/drawing/2014/main" id="{35BEB838-5A94-1321-3F8F-00C287AD480C}"/>
              </a:ext>
            </a:extLst>
          </p:cNvPr>
          <p:cNvSpPr txBox="1"/>
          <p:nvPr/>
        </p:nvSpPr>
        <p:spPr>
          <a:xfrm>
            <a:off x="16566257" y="9579931"/>
            <a:ext cx="639976" cy="196400"/>
          </a:xfrm>
          <a:prstGeom prst="rect">
            <a:avLst/>
          </a:prstGeom>
        </p:spPr>
        <p:txBody>
          <a:bodyPr lIns="0" tIns="0" rIns="0" bIns="0" rtlCol="0" anchor="t">
            <a:spAutoFit/>
          </a:bodyPr>
          <a:lstStyle/>
          <a:p>
            <a:pPr>
              <a:lnSpc>
                <a:spcPts val="1580"/>
              </a:lnSpc>
            </a:pPr>
            <a:r>
              <a:rPr lang="en-US" sz="1128">
                <a:solidFill>
                  <a:srgbClr val="0C0B45"/>
                </a:solidFill>
                <a:latin typeface="Helvetica Now"/>
                <a:ea typeface="Helvetica Now"/>
                <a:cs typeface="Helvetica Now"/>
                <a:sym typeface="Helvetica Now"/>
              </a:rPr>
              <a:t>06</a:t>
            </a:r>
          </a:p>
        </p:txBody>
      </p:sp>
    </p:spTree>
    <p:extLst>
      <p:ext uri="{BB962C8B-B14F-4D97-AF65-F5344CB8AC3E}">
        <p14:creationId xmlns:p14="http://schemas.microsoft.com/office/powerpoint/2010/main" val="1952471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TextBox 187"/>
          <p:cNvSpPr txBox="1"/>
          <p:nvPr/>
        </p:nvSpPr>
        <p:spPr>
          <a:xfrm>
            <a:off x="8356562" y="2522605"/>
            <a:ext cx="8465595" cy="5258106"/>
          </a:xfrm>
          <a:prstGeom prst="rect">
            <a:avLst/>
          </a:prstGeom>
        </p:spPr>
        <p:txBody>
          <a:bodyPr wrap="square" lIns="0" tIns="0" rIns="0" bIns="0" rtlCol="0" anchor="t">
            <a:spAutoFit/>
          </a:bodyPr>
          <a:lstStyle/>
          <a:p>
            <a:r>
              <a:rPr lang="en-US" sz="1400">
                <a:solidFill>
                  <a:srgbClr val="0C0B45"/>
                </a:solidFill>
                <a:latin typeface="Helvetica Now"/>
                <a:ea typeface="Helvetica Now"/>
                <a:cs typeface="Helvetica Now"/>
                <a:sym typeface="Helvetica Now"/>
              </a:rPr>
              <a:t>Think of the food that you eat. If you don’t eat enough, you may feel tired. When you eat, your body converts the food into energy that lets you run and jump. In a similar way, batteries store electrical energy, in the form of </a:t>
            </a:r>
            <a:r>
              <a:rPr lang="en-US" sz="1400" b="1">
                <a:solidFill>
                  <a:srgbClr val="0C0B45"/>
                </a:solidFill>
                <a:latin typeface="Helvetica Now Bold"/>
                <a:ea typeface="Helvetica Now Bold"/>
                <a:cs typeface="Helvetica Now Bold"/>
                <a:sym typeface="Helvetica Now Bold"/>
              </a:rPr>
              <a:t>electrons</a:t>
            </a:r>
            <a:r>
              <a:rPr lang="en-US" sz="1400">
                <a:solidFill>
                  <a:srgbClr val="0C0B45"/>
                </a:solidFill>
                <a:latin typeface="Helvetica Now"/>
                <a:ea typeface="Helvetica Now"/>
                <a:cs typeface="Helvetica Now"/>
                <a:sym typeface="Helvetica Now"/>
              </a:rPr>
              <a:t>, housed in special chemicals.</a:t>
            </a:r>
          </a:p>
          <a:p>
            <a:endParaRPr lang="en-US" sz="1400">
              <a:solidFill>
                <a:srgbClr val="0C0B45"/>
              </a:solidFill>
              <a:latin typeface="Helvetica Now"/>
              <a:ea typeface="Helvetica Now"/>
              <a:cs typeface="Helvetica Now"/>
              <a:sym typeface="Helvetica Now"/>
            </a:endParaRPr>
          </a:p>
          <a:p>
            <a:pPr>
              <a:spcBef>
                <a:spcPct val="0"/>
              </a:spcBef>
            </a:pPr>
            <a:r>
              <a:rPr lang="en-US" sz="1400">
                <a:solidFill>
                  <a:srgbClr val="0C0B45"/>
                </a:solidFill>
                <a:latin typeface="Helvetica Now"/>
                <a:ea typeface="Helvetica Now"/>
                <a:cs typeface="Helvetica Now"/>
                <a:sym typeface="Helvetica Now"/>
              </a:rPr>
              <a:t>Let’s take a look at the simplified diagram above to see how a battery works. On the outside, there is a hard case, usually made of plastic. The ends, called </a:t>
            </a:r>
            <a:r>
              <a:rPr lang="en-US" sz="1400" b="1">
                <a:solidFill>
                  <a:srgbClr val="0C0B45"/>
                </a:solidFill>
                <a:latin typeface="Helvetica Now Bold"/>
                <a:ea typeface="Helvetica Now Bold"/>
                <a:cs typeface="Helvetica Now Bold"/>
                <a:sym typeface="Helvetica Now Bold"/>
              </a:rPr>
              <a:t>terminals</a:t>
            </a:r>
            <a:r>
              <a:rPr lang="en-US" sz="1400">
                <a:solidFill>
                  <a:srgbClr val="0C0B45"/>
                </a:solidFill>
                <a:latin typeface="Helvetica Now"/>
                <a:ea typeface="Helvetica Now"/>
                <a:cs typeface="Helvetica Now"/>
                <a:sym typeface="Helvetica Now"/>
              </a:rPr>
              <a:t> are made of metal and, can carry electricity. One terminal, called the </a:t>
            </a:r>
            <a:r>
              <a:rPr lang="en-US" sz="1400" b="1">
                <a:solidFill>
                  <a:srgbClr val="0C0B45"/>
                </a:solidFill>
                <a:latin typeface="Helvetica Now Bold"/>
                <a:ea typeface="Helvetica Now Bold"/>
                <a:cs typeface="Helvetica Now Bold"/>
                <a:sym typeface="Helvetica Now Bold"/>
              </a:rPr>
              <a:t>anode</a:t>
            </a:r>
            <a:r>
              <a:rPr lang="en-US" sz="1400">
                <a:solidFill>
                  <a:srgbClr val="0C0B45"/>
                </a:solidFill>
                <a:latin typeface="Helvetica Now"/>
                <a:ea typeface="Helvetica Now"/>
                <a:cs typeface="Helvetica Now"/>
                <a:sym typeface="Helvetica Now"/>
              </a:rPr>
              <a:t> has a negative sign (-). The other terminal, called a </a:t>
            </a:r>
            <a:r>
              <a:rPr lang="en-US" sz="1400" b="1">
                <a:solidFill>
                  <a:srgbClr val="0C0B45"/>
                </a:solidFill>
                <a:latin typeface="Helvetica Now Bold"/>
                <a:ea typeface="Helvetica Now Bold"/>
                <a:cs typeface="Helvetica Now Bold"/>
                <a:sym typeface="Helvetica Now Bold"/>
              </a:rPr>
              <a:t>cathode</a:t>
            </a:r>
            <a:r>
              <a:rPr lang="en-US" sz="1400">
                <a:solidFill>
                  <a:srgbClr val="0C0B45"/>
                </a:solidFill>
                <a:latin typeface="Helvetica Now"/>
                <a:ea typeface="Helvetica Now"/>
                <a:cs typeface="Helvetica Now"/>
                <a:sym typeface="Helvetica Now"/>
              </a:rPr>
              <a:t> has a positive sign (+).  </a:t>
            </a:r>
          </a:p>
          <a:p>
            <a:pPr>
              <a:spcBef>
                <a:spcPct val="0"/>
              </a:spcBef>
            </a:pPr>
            <a:endParaRPr lang="en-US" sz="1400">
              <a:solidFill>
                <a:srgbClr val="0C0B45"/>
              </a:solidFill>
              <a:latin typeface="Helvetica Now"/>
              <a:ea typeface="Helvetica Now"/>
              <a:cs typeface="Helvetica Now"/>
              <a:sym typeface="Helvetica Now"/>
            </a:endParaRPr>
          </a:p>
          <a:p>
            <a:pPr>
              <a:spcBef>
                <a:spcPct val="0"/>
              </a:spcBef>
            </a:pPr>
            <a:r>
              <a:rPr lang="en-US" sz="1400">
                <a:solidFill>
                  <a:srgbClr val="0C0B45"/>
                </a:solidFill>
                <a:latin typeface="Helvetica Now"/>
                <a:ea typeface="Helvetica Now"/>
                <a:cs typeface="Helvetica Now"/>
                <a:sym typeface="Helvetica Now"/>
              </a:rPr>
              <a:t>The anode is filled with a chemical called </a:t>
            </a:r>
            <a:r>
              <a:rPr lang="en-US" sz="1400" b="1">
                <a:solidFill>
                  <a:srgbClr val="0C0B45"/>
                </a:solidFill>
                <a:latin typeface="Helvetica Now Bold"/>
                <a:ea typeface="Helvetica Now Bold"/>
                <a:cs typeface="Helvetica Now Bold"/>
                <a:sym typeface="Helvetica Now Bold"/>
              </a:rPr>
              <a:t>electrolytes</a:t>
            </a:r>
            <a:r>
              <a:rPr lang="en-US" sz="1400">
                <a:solidFill>
                  <a:srgbClr val="0C0B45"/>
                </a:solidFill>
                <a:latin typeface="Helvetica Now"/>
                <a:ea typeface="Helvetica Now"/>
                <a:cs typeface="Helvetica Now"/>
                <a:sym typeface="Helvetica Now"/>
              </a:rPr>
              <a:t>, which is filled with lots and lots of electrons. This acts as the fuel tank for the battery. The cathode is connected to a chemical such as manganese, that is </a:t>
            </a:r>
            <a:r>
              <a:rPr lang="en-US" sz="1400" b="1">
                <a:solidFill>
                  <a:srgbClr val="0C0B45"/>
                </a:solidFill>
                <a:latin typeface="Helvetica Now Bold"/>
                <a:ea typeface="Helvetica Now Bold"/>
                <a:cs typeface="Helvetica Now Bold"/>
                <a:sym typeface="Helvetica Now Bold"/>
              </a:rPr>
              <a:t>hungry </a:t>
            </a:r>
            <a:r>
              <a:rPr lang="en-US" sz="1400">
                <a:solidFill>
                  <a:srgbClr val="0C0B45"/>
                </a:solidFill>
                <a:latin typeface="Helvetica Now"/>
                <a:ea typeface="Helvetica Now"/>
                <a:cs typeface="Helvetica Now"/>
                <a:sym typeface="Helvetica Now"/>
              </a:rPr>
              <a:t>for electrons. It’s ready to absorb electrons.  </a:t>
            </a:r>
          </a:p>
          <a:p>
            <a:pPr>
              <a:spcBef>
                <a:spcPct val="0"/>
              </a:spcBef>
            </a:pPr>
            <a:endParaRPr lang="en-US" sz="1400">
              <a:solidFill>
                <a:srgbClr val="0C0B45"/>
              </a:solidFill>
              <a:latin typeface="Helvetica Now"/>
              <a:ea typeface="Helvetica Now"/>
              <a:cs typeface="Helvetica Now"/>
              <a:sym typeface="Helvetica Now"/>
            </a:endParaRPr>
          </a:p>
          <a:p>
            <a:pPr>
              <a:spcBef>
                <a:spcPct val="0"/>
              </a:spcBef>
            </a:pPr>
            <a:r>
              <a:rPr lang="en-US" sz="1400">
                <a:solidFill>
                  <a:srgbClr val="0C0B45"/>
                </a:solidFill>
                <a:latin typeface="Helvetica Now"/>
                <a:ea typeface="Helvetica Now"/>
                <a:cs typeface="Helvetica Now"/>
                <a:sym typeface="Helvetica Now"/>
              </a:rPr>
              <a:t>The anode and cathode are separated by a barrier, otherwise the battery would short-circuit. The only way for the electrons to escape is through the terminals.</a:t>
            </a:r>
          </a:p>
          <a:p>
            <a:pPr>
              <a:spcBef>
                <a:spcPct val="0"/>
              </a:spcBef>
            </a:pPr>
            <a:endParaRPr lang="en-US" sz="1400">
              <a:solidFill>
                <a:srgbClr val="0C0B45"/>
              </a:solidFill>
              <a:latin typeface="Helvetica Now"/>
              <a:ea typeface="Helvetica Now"/>
              <a:cs typeface="Helvetica Now"/>
              <a:sym typeface="Helvetica Now"/>
            </a:endParaRPr>
          </a:p>
          <a:p>
            <a:pPr>
              <a:spcBef>
                <a:spcPct val="0"/>
              </a:spcBef>
            </a:pPr>
            <a:r>
              <a:rPr lang="en-US" sz="1400">
                <a:solidFill>
                  <a:srgbClr val="0C0B45"/>
                </a:solidFill>
                <a:latin typeface="Helvetica Now"/>
                <a:ea typeface="Helvetica Now"/>
                <a:cs typeface="Helvetica Now"/>
                <a:sym typeface="Helvetica Now"/>
              </a:rPr>
              <a:t>When we connect the battery to a device like a flashlight and turn it on, we create a circle called a </a:t>
            </a:r>
            <a:r>
              <a:rPr lang="en-US" sz="1400" b="1">
                <a:solidFill>
                  <a:srgbClr val="0C0B45"/>
                </a:solidFill>
                <a:latin typeface="Helvetica Now Bold"/>
                <a:ea typeface="Helvetica Now Bold"/>
                <a:cs typeface="Helvetica Now Bold"/>
                <a:sym typeface="Helvetica Now Bold"/>
              </a:rPr>
              <a:t>circuit</a:t>
            </a:r>
            <a:r>
              <a:rPr lang="en-US" sz="1400">
                <a:solidFill>
                  <a:srgbClr val="0C0B45"/>
                </a:solidFill>
                <a:latin typeface="Helvetica Now"/>
                <a:ea typeface="Helvetica Now"/>
                <a:cs typeface="Helvetica Now"/>
                <a:sym typeface="Helvetica Now"/>
              </a:rPr>
              <a:t>. This allows the electrons to travel from the anode to the cathode. Along the way, they travel through the flashlight’s wires, pass through the bulb, and electrons are used to light it up. That’s how the bulb lights up! </a:t>
            </a:r>
          </a:p>
          <a:p>
            <a:pPr>
              <a:spcBef>
                <a:spcPct val="0"/>
              </a:spcBef>
            </a:pPr>
            <a:endParaRPr lang="en-US" sz="1400">
              <a:solidFill>
                <a:srgbClr val="0C0B45"/>
              </a:solidFill>
              <a:latin typeface="Helvetica Now"/>
              <a:ea typeface="Helvetica Now"/>
              <a:cs typeface="Helvetica Now"/>
              <a:sym typeface="Helvetica Now"/>
            </a:endParaRPr>
          </a:p>
          <a:p>
            <a:pPr>
              <a:spcBef>
                <a:spcPct val="0"/>
              </a:spcBef>
            </a:pPr>
            <a:r>
              <a:rPr lang="en-US" sz="1400">
                <a:solidFill>
                  <a:srgbClr val="0C0B45"/>
                </a:solidFill>
                <a:latin typeface="Helvetica Now"/>
                <a:ea typeface="Helvetica Now"/>
                <a:cs typeface="Helvetica Now"/>
                <a:sym typeface="Helvetica Now"/>
              </a:rPr>
              <a:t>Over time, the chemicals in the battery get used up. Once that happens, the battery can’t produce electricity anymore. That’s when the battery must be recharged or recycled safely. </a:t>
            </a:r>
          </a:p>
          <a:p>
            <a:pPr>
              <a:lnSpc>
                <a:spcPts val="1249"/>
              </a:lnSpc>
              <a:spcBef>
                <a:spcPct val="0"/>
              </a:spcBef>
            </a:pPr>
            <a:endParaRPr lang="en-US" sz="892">
              <a:solidFill>
                <a:srgbClr val="0C0B45"/>
              </a:solidFill>
              <a:latin typeface="Helvetica Now"/>
              <a:ea typeface="Helvetica Now"/>
              <a:cs typeface="Helvetica Now"/>
              <a:sym typeface="Helvetica Now"/>
            </a:endParaRPr>
          </a:p>
          <a:p>
            <a:pPr>
              <a:lnSpc>
                <a:spcPts val="1249"/>
              </a:lnSpc>
              <a:spcBef>
                <a:spcPct val="0"/>
              </a:spcBef>
            </a:pPr>
            <a:endParaRPr lang="en-US" sz="892">
              <a:solidFill>
                <a:srgbClr val="0C0B45"/>
              </a:solidFill>
              <a:latin typeface="Helvetica Now"/>
              <a:ea typeface="Helvetica Now"/>
              <a:cs typeface="Helvetica Now"/>
              <a:sym typeface="Helvetica Now"/>
            </a:endParaRPr>
          </a:p>
        </p:txBody>
      </p:sp>
      <p:sp>
        <p:nvSpPr>
          <p:cNvPr id="188" name="TextBox 188"/>
          <p:cNvSpPr txBox="1"/>
          <p:nvPr/>
        </p:nvSpPr>
        <p:spPr>
          <a:xfrm>
            <a:off x="3861651" y="956900"/>
            <a:ext cx="9726265" cy="705321"/>
          </a:xfrm>
          <a:prstGeom prst="rect">
            <a:avLst/>
          </a:prstGeom>
        </p:spPr>
        <p:txBody>
          <a:bodyPr wrap="square" lIns="0" tIns="0" rIns="0" bIns="0" rtlCol="0" anchor="t">
            <a:spAutoFit/>
          </a:bodyPr>
          <a:lstStyle/>
          <a:p>
            <a:pPr algn="ctr">
              <a:lnSpc>
                <a:spcPts val="5545"/>
              </a:lnSpc>
              <a:spcBef>
                <a:spcPct val="0"/>
              </a:spcBef>
            </a:pPr>
            <a:r>
              <a:rPr lang="en-US" sz="5100" b="1">
                <a:solidFill>
                  <a:srgbClr val="0C0B45"/>
                </a:solidFill>
                <a:latin typeface="Neighbor 2 Heavy"/>
                <a:ea typeface="Neighbor 2 Heavy"/>
                <a:cs typeface="Neighbor 2 Heavy"/>
                <a:sym typeface="Neighbor 2 Heavy"/>
              </a:rPr>
              <a:t>HOW DO BATTERIES WORK?</a:t>
            </a:r>
          </a:p>
        </p:txBody>
      </p:sp>
      <p:grpSp>
        <p:nvGrpSpPr>
          <p:cNvPr id="202" name="Group 201">
            <a:extLst>
              <a:ext uri="{FF2B5EF4-FFF2-40B4-BE49-F238E27FC236}">
                <a16:creationId xmlns:a16="http://schemas.microsoft.com/office/drawing/2014/main" id="{0C4D1FA2-0459-056C-901E-D2F4AB64A13F}"/>
              </a:ext>
            </a:extLst>
          </p:cNvPr>
          <p:cNvGrpSpPr/>
          <p:nvPr/>
        </p:nvGrpSpPr>
        <p:grpSpPr>
          <a:xfrm>
            <a:off x="1027693" y="2765606"/>
            <a:ext cx="6933623" cy="4527188"/>
            <a:chOff x="1711628" y="2831624"/>
            <a:chExt cx="5933195" cy="3873976"/>
          </a:xfrm>
        </p:grpSpPr>
        <p:grpSp>
          <p:nvGrpSpPr>
            <p:cNvPr id="2" name="Group 2"/>
            <p:cNvGrpSpPr/>
            <p:nvPr/>
          </p:nvGrpSpPr>
          <p:grpSpPr>
            <a:xfrm>
              <a:off x="3575624" y="3433259"/>
              <a:ext cx="1866159" cy="2683618"/>
              <a:chOff x="0" y="0"/>
              <a:chExt cx="695947" cy="1000802"/>
            </a:xfrm>
          </p:grpSpPr>
          <p:sp>
            <p:nvSpPr>
              <p:cNvPr id="3" name="Freeform 3"/>
              <p:cNvSpPr/>
              <p:nvPr/>
            </p:nvSpPr>
            <p:spPr>
              <a:xfrm>
                <a:off x="0" y="0"/>
                <a:ext cx="695947" cy="1000802"/>
              </a:xfrm>
              <a:custGeom>
                <a:avLst/>
                <a:gdLst/>
                <a:ahLst/>
                <a:cxnLst/>
                <a:rect l="l" t="t" r="r" b="b"/>
                <a:pathLst>
                  <a:path w="695947" h="1000802">
                    <a:moveTo>
                      <a:pt x="0" y="0"/>
                    </a:moveTo>
                    <a:lnTo>
                      <a:pt x="695947" y="0"/>
                    </a:lnTo>
                    <a:lnTo>
                      <a:pt x="695947" y="1000802"/>
                    </a:lnTo>
                    <a:lnTo>
                      <a:pt x="0" y="1000802"/>
                    </a:lnTo>
                    <a:close/>
                  </a:path>
                </a:pathLst>
              </a:custGeom>
              <a:solidFill>
                <a:srgbClr val="AFCA0B"/>
              </a:solidFill>
            </p:spPr>
            <p:txBody>
              <a:bodyPr/>
              <a:lstStyle/>
              <a:p>
                <a:endParaRPr lang="en-US"/>
              </a:p>
            </p:txBody>
          </p:sp>
          <p:sp>
            <p:nvSpPr>
              <p:cNvPr id="4" name="TextBox 4"/>
              <p:cNvSpPr txBox="1"/>
              <p:nvPr/>
            </p:nvSpPr>
            <p:spPr>
              <a:xfrm>
                <a:off x="0" y="-28575"/>
                <a:ext cx="695947" cy="1029377"/>
              </a:xfrm>
              <a:prstGeom prst="rect">
                <a:avLst/>
              </a:prstGeom>
            </p:spPr>
            <p:txBody>
              <a:bodyPr lIns="15624" tIns="15624" rIns="15624" bIns="15624" rtlCol="0" anchor="ctr"/>
              <a:lstStyle/>
              <a:p>
                <a:pPr algn="ctr">
                  <a:lnSpc>
                    <a:spcPts val="1614"/>
                  </a:lnSpc>
                </a:pPr>
                <a:endParaRPr/>
              </a:p>
            </p:txBody>
          </p:sp>
        </p:grpSp>
        <p:grpSp>
          <p:nvGrpSpPr>
            <p:cNvPr id="5" name="Group 5"/>
            <p:cNvGrpSpPr/>
            <p:nvPr/>
          </p:nvGrpSpPr>
          <p:grpSpPr>
            <a:xfrm>
              <a:off x="3699470" y="3648398"/>
              <a:ext cx="1638641" cy="2311226"/>
              <a:chOff x="0" y="0"/>
              <a:chExt cx="611098" cy="861926"/>
            </a:xfrm>
          </p:grpSpPr>
          <p:sp>
            <p:nvSpPr>
              <p:cNvPr id="6" name="Freeform 6"/>
              <p:cNvSpPr/>
              <p:nvPr/>
            </p:nvSpPr>
            <p:spPr>
              <a:xfrm>
                <a:off x="0" y="0"/>
                <a:ext cx="611098" cy="861926"/>
              </a:xfrm>
              <a:custGeom>
                <a:avLst/>
                <a:gdLst/>
                <a:ahLst/>
                <a:cxnLst/>
                <a:rect l="l" t="t" r="r" b="b"/>
                <a:pathLst>
                  <a:path w="611098" h="861926">
                    <a:moveTo>
                      <a:pt x="0" y="0"/>
                    </a:moveTo>
                    <a:lnTo>
                      <a:pt x="611098" y="0"/>
                    </a:lnTo>
                    <a:lnTo>
                      <a:pt x="611098" y="861926"/>
                    </a:lnTo>
                    <a:lnTo>
                      <a:pt x="0" y="861926"/>
                    </a:lnTo>
                    <a:close/>
                  </a:path>
                </a:pathLst>
              </a:custGeom>
              <a:solidFill>
                <a:srgbClr val="0C0B45">
                  <a:alpha val="33725"/>
                </a:srgbClr>
              </a:solidFill>
            </p:spPr>
            <p:txBody>
              <a:bodyPr/>
              <a:lstStyle/>
              <a:p>
                <a:endParaRPr lang="en-US"/>
              </a:p>
            </p:txBody>
          </p:sp>
          <p:sp>
            <p:nvSpPr>
              <p:cNvPr id="7" name="TextBox 7"/>
              <p:cNvSpPr txBox="1"/>
              <p:nvPr/>
            </p:nvSpPr>
            <p:spPr>
              <a:xfrm>
                <a:off x="0" y="-28575"/>
                <a:ext cx="611098" cy="890501"/>
              </a:xfrm>
              <a:prstGeom prst="rect">
                <a:avLst/>
              </a:prstGeom>
            </p:spPr>
            <p:txBody>
              <a:bodyPr lIns="15624" tIns="15624" rIns="15624" bIns="15624" rtlCol="0" anchor="ctr"/>
              <a:lstStyle/>
              <a:p>
                <a:pPr algn="ctr">
                  <a:lnSpc>
                    <a:spcPts val="1614"/>
                  </a:lnSpc>
                </a:pPr>
                <a:endParaRPr/>
              </a:p>
            </p:txBody>
          </p:sp>
        </p:grpSp>
        <p:grpSp>
          <p:nvGrpSpPr>
            <p:cNvPr id="8" name="Group 8"/>
            <p:cNvGrpSpPr/>
            <p:nvPr/>
          </p:nvGrpSpPr>
          <p:grpSpPr>
            <a:xfrm>
              <a:off x="4338173" y="3314350"/>
              <a:ext cx="359547" cy="187577"/>
              <a:chOff x="0" y="0"/>
              <a:chExt cx="134086" cy="69953"/>
            </a:xfrm>
          </p:grpSpPr>
          <p:sp>
            <p:nvSpPr>
              <p:cNvPr id="9" name="Freeform 9"/>
              <p:cNvSpPr/>
              <p:nvPr/>
            </p:nvSpPr>
            <p:spPr>
              <a:xfrm>
                <a:off x="0" y="0"/>
                <a:ext cx="134086" cy="69953"/>
              </a:xfrm>
              <a:custGeom>
                <a:avLst/>
                <a:gdLst/>
                <a:ahLst/>
                <a:cxnLst/>
                <a:rect l="l" t="t" r="r" b="b"/>
                <a:pathLst>
                  <a:path w="134086" h="69953">
                    <a:moveTo>
                      <a:pt x="0" y="0"/>
                    </a:moveTo>
                    <a:lnTo>
                      <a:pt x="134086" y="0"/>
                    </a:lnTo>
                    <a:lnTo>
                      <a:pt x="134086" y="69953"/>
                    </a:lnTo>
                    <a:lnTo>
                      <a:pt x="0" y="69953"/>
                    </a:lnTo>
                    <a:close/>
                  </a:path>
                </a:pathLst>
              </a:custGeom>
              <a:solidFill>
                <a:srgbClr val="B1B2B3"/>
              </a:solidFill>
            </p:spPr>
            <p:txBody>
              <a:bodyPr/>
              <a:lstStyle/>
              <a:p>
                <a:endParaRPr lang="en-US"/>
              </a:p>
            </p:txBody>
          </p:sp>
          <p:sp>
            <p:nvSpPr>
              <p:cNvPr id="10" name="TextBox 10"/>
              <p:cNvSpPr txBox="1"/>
              <p:nvPr/>
            </p:nvSpPr>
            <p:spPr>
              <a:xfrm>
                <a:off x="0" y="-28575"/>
                <a:ext cx="134086" cy="98528"/>
              </a:xfrm>
              <a:prstGeom prst="rect">
                <a:avLst/>
              </a:prstGeom>
            </p:spPr>
            <p:txBody>
              <a:bodyPr lIns="15624" tIns="15624" rIns="15624" bIns="15624" rtlCol="0" anchor="ctr"/>
              <a:lstStyle/>
              <a:p>
                <a:pPr algn="ctr">
                  <a:lnSpc>
                    <a:spcPts val="1614"/>
                  </a:lnSpc>
                </a:pPr>
                <a:endParaRPr/>
              </a:p>
            </p:txBody>
          </p:sp>
        </p:grpSp>
        <p:grpSp>
          <p:nvGrpSpPr>
            <p:cNvPr id="11" name="Group 11"/>
            <p:cNvGrpSpPr/>
            <p:nvPr/>
          </p:nvGrpSpPr>
          <p:grpSpPr>
            <a:xfrm>
              <a:off x="3703861" y="3433260"/>
              <a:ext cx="1638641" cy="948071"/>
              <a:chOff x="0" y="0"/>
              <a:chExt cx="611098" cy="353564"/>
            </a:xfrm>
          </p:grpSpPr>
          <p:sp>
            <p:nvSpPr>
              <p:cNvPr id="12" name="Freeform 12"/>
              <p:cNvSpPr/>
              <p:nvPr/>
            </p:nvSpPr>
            <p:spPr>
              <a:xfrm>
                <a:off x="0" y="0"/>
                <a:ext cx="611098" cy="353564"/>
              </a:xfrm>
              <a:custGeom>
                <a:avLst/>
                <a:gdLst/>
                <a:ahLst/>
                <a:cxnLst/>
                <a:rect l="l" t="t" r="r" b="b"/>
                <a:pathLst>
                  <a:path w="611098" h="353564">
                    <a:moveTo>
                      <a:pt x="0" y="0"/>
                    </a:moveTo>
                    <a:lnTo>
                      <a:pt x="611098" y="0"/>
                    </a:lnTo>
                    <a:lnTo>
                      <a:pt x="611098" y="353564"/>
                    </a:lnTo>
                    <a:lnTo>
                      <a:pt x="0" y="353564"/>
                    </a:lnTo>
                    <a:close/>
                  </a:path>
                </a:pathLst>
              </a:custGeom>
              <a:solidFill>
                <a:srgbClr val="636466"/>
              </a:solidFill>
            </p:spPr>
            <p:txBody>
              <a:bodyPr/>
              <a:lstStyle/>
              <a:p>
                <a:endParaRPr lang="en-US"/>
              </a:p>
            </p:txBody>
          </p:sp>
          <p:sp>
            <p:nvSpPr>
              <p:cNvPr id="13" name="TextBox 13"/>
              <p:cNvSpPr txBox="1"/>
              <p:nvPr/>
            </p:nvSpPr>
            <p:spPr>
              <a:xfrm>
                <a:off x="0" y="-28575"/>
                <a:ext cx="611098" cy="382139"/>
              </a:xfrm>
              <a:prstGeom prst="rect">
                <a:avLst/>
              </a:prstGeom>
            </p:spPr>
            <p:txBody>
              <a:bodyPr lIns="15624" tIns="15624" rIns="15624" bIns="15624" rtlCol="0" anchor="ctr"/>
              <a:lstStyle/>
              <a:p>
                <a:pPr algn="ctr">
                  <a:lnSpc>
                    <a:spcPts val="1614"/>
                  </a:lnSpc>
                </a:pPr>
                <a:endParaRPr/>
              </a:p>
            </p:txBody>
          </p:sp>
        </p:grpSp>
        <p:grpSp>
          <p:nvGrpSpPr>
            <p:cNvPr id="14" name="Group 14"/>
            <p:cNvGrpSpPr/>
            <p:nvPr/>
          </p:nvGrpSpPr>
          <p:grpSpPr>
            <a:xfrm>
              <a:off x="3703861" y="5956695"/>
              <a:ext cx="1638641" cy="160183"/>
              <a:chOff x="0" y="0"/>
              <a:chExt cx="611098" cy="59737"/>
            </a:xfrm>
          </p:grpSpPr>
          <p:sp>
            <p:nvSpPr>
              <p:cNvPr id="15" name="Freeform 15"/>
              <p:cNvSpPr/>
              <p:nvPr/>
            </p:nvSpPr>
            <p:spPr>
              <a:xfrm>
                <a:off x="0" y="0"/>
                <a:ext cx="611098" cy="59737"/>
              </a:xfrm>
              <a:custGeom>
                <a:avLst/>
                <a:gdLst/>
                <a:ahLst/>
                <a:cxnLst/>
                <a:rect l="l" t="t" r="r" b="b"/>
                <a:pathLst>
                  <a:path w="611098" h="59737">
                    <a:moveTo>
                      <a:pt x="0" y="0"/>
                    </a:moveTo>
                    <a:lnTo>
                      <a:pt x="611098" y="0"/>
                    </a:lnTo>
                    <a:lnTo>
                      <a:pt x="611098" y="59737"/>
                    </a:lnTo>
                    <a:lnTo>
                      <a:pt x="0" y="59737"/>
                    </a:lnTo>
                    <a:close/>
                  </a:path>
                </a:pathLst>
              </a:custGeom>
              <a:solidFill>
                <a:srgbClr val="B1B2B3"/>
              </a:solidFill>
            </p:spPr>
            <p:txBody>
              <a:bodyPr/>
              <a:lstStyle/>
              <a:p>
                <a:endParaRPr lang="en-US"/>
              </a:p>
            </p:txBody>
          </p:sp>
          <p:sp>
            <p:nvSpPr>
              <p:cNvPr id="16" name="TextBox 16"/>
              <p:cNvSpPr txBox="1"/>
              <p:nvPr/>
            </p:nvSpPr>
            <p:spPr>
              <a:xfrm>
                <a:off x="0" y="-28575"/>
                <a:ext cx="611098" cy="88312"/>
              </a:xfrm>
              <a:prstGeom prst="rect">
                <a:avLst/>
              </a:prstGeom>
            </p:spPr>
            <p:txBody>
              <a:bodyPr lIns="15624" tIns="15624" rIns="15624" bIns="15624" rtlCol="0" anchor="ctr"/>
              <a:lstStyle/>
              <a:p>
                <a:pPr algn="ctr">
                  <a:lnSpc>
                    <a:spcPts val="1614"/>
                  </a:lnSpc>
                </a:pPr>
                <a:endParaRPr/>
              </a:p>
            </p:txBody>
          </p:sp>
        </p:grpSp>
        <p:grpSp>
          <p:nvGrpSpPr>
            <p:cNvPr id="17" name="Group 17"/>
            <p:cNvGrpSpPr/>
            <p:nvPr/>
          </p:nvGrpSpPr>
          <p:grpSpPr>
            <a:xfrm>
              <a:off x="4940462" y="4872354"/>
              <a:ext cx="169719" cy="169719"/>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9" name="TextBox 19"/>
              <p:cNvSpPr txBox="1"/>
              <p:nvPr/>
            </p:nvSpPr>
            <p:spPr>
              <a:xfrm>
                <a:off x="76200" y="47625"/>
                <a:ext cx="660400" cy="688975"/>
              </a:xfrm>
              <a:prstGeom prst="rect">
                <a:avLst/>
              </a:prstGeom>
            </p:spPr>
            <p:txBody>
              <a:bodyPr lIns="5189" tIns="5189" rIns="5189" bIns="5189" rtlCol="0" anchor="ctr"/>
              <a:lstStyle/>
              <a:p>
                <a:pPr algn="ctr">
                  <a:lnSpc>
                    <a:spcPts val="1614"/>
                  </a:lnSpc>
                </a:pPr>
                <a:endParaRPr/>
              </a:p>
            </p:txBody>
          </p:sp>
        </p:grpSp>
        <p:sp>
          <p:nvSpPr>
            <p:cNvPr id="20" name="Freeform 20"/>
            <p:cNvSpPr/>
            <p:nvPr/>
          </p:nvSpPr>
          <p:spPr>
            <a:xfrm>
              <a:off x="4996864" y="4900277"/>
              <a:ext cx="56915" cy="111798"/>
            </a:xfrm>
            <a:custGeom>
              <a:avLst/>
              <a:gdLst/>
              <a:ahLst/>
              <a:cxnLst/>
              <a:rect l="l" t="t" r="r" b="b"/>
              <a:pathLst>
                <a:path w="56915" h="111798">
                  <a:moveTo>
                    <a:pt x="0" y="0"/>
                  </a:moveTo>
                  <a:lnTo>
                    <a:pt x="56915" y="0"/>
                  </a:lnTo>
                  <a:lnTo>
                    <a:pt x="56915" y="111798"/>
                  </a:lnTo>
                  <a:lnTo>
                    <a:pt x="0" y="1117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1" name="Group 21"/>
            <p:cNvGrpSpPr/>
            <p:nvPr/>
          </p:nvGrpSpPr>
          <p:grpSpPr>
            <a:xfrm>
              <a:off x="5110181" y="4650845"/>
              <a:ext cx="169719" cy="169719"/>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23" name="TextBox 23"/>
              <p:cNvSpPr txBox="1"/>
              <p:nvPr/>
            </p:nvSpPr>
            <p:spPr>
              <a:xfrm>
                <a:off x="76200" y="47625"/>
                <a:ext cx="660400" cy="688975"/>
              </a:xfrm>
              <a:prstGeom prst="rect">
                <a:avLst/>
              </a:prstGeom>
            </p:spPr>
            <p:txBody>
              <a:bodyPr lIns="5189" tIns="5189" rIns="5189" bIns="5189" rtlCol="0" anchor="ctr"/>
              <a:lstStyle/>
              <a:p>
                <a:pPr algn="ctr">
                  <a:lnSpc>
                    <a:spcPts val="1614"/>
                  </a:lnSpc>
                </a:pPr>
                <a:endParaRPr/>
              </a:p>
            </p:txBody>
          </p:sp>
        </p:grpSp>
        <p:sp>
          <p:nvSpPr>
            <p:cNvPr id="24" name="Freeform 24"/>
            <p:cNvSpPr/>
            <p:nvPr/>
          </p:nvSpPr>
          <p:spPr>
            <a:xfrm>
              <a:off x="5166583" y="4678768"/>
              <a:ext cx="56915" cy="111798"/>
            </a:xfrm>
            <a:custGeom>
              <a:avLst/>
              <a:gdLst/>
              <a:ahLst/>
              <a:cxnLst/>
              <a:rect l="l" t="t" r="r" b="b"/>
              <a:pathLst>
                <a:path w="56915" h="111798">
                  <a:moveTo>
                    <a:pt x="0" y="0"/>
                  </a:moveTo>
                  <a:lnTo>
                    <a:pt x="56916" y="0"/>
                  </a:lnTo>
                  <a:lnTo>
                    <a:pt x="56916" y="111798"/>
                  </a:lnTo>
                  <a:lnTo>
                    <a:pt x="0" y="1117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5" name="Group 25"/>
            <p:cNvGrpSpPr/>
            <p:nvPr/>
          </p:nvGrpSpPr>
          <p:grpSpPr>
            <a:xfrm>
              <a:off x="4794390" y="4650844"/>
              <a:ext cx="156354" cy="156354"/>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27" name="TextBox 27"/>
              <p:cNvSpPr txBox="1"/>
              <p:nvPr/>
            </p:nvSpPr>
            <p:spPr>
              <a:xfrm>
                <a:off x="76200" y="47625"/>
                <a:ext cx="660400" cy="688975"/>
              </a:xfrm>
              <a:prstGeom prst="rect">
                <a:avLst/>
              </a:prstGeom>
            </p:spPr>
            <p:txBody>
              <a:bodyPr lIns="4781" tIns="4781" rIns="4781" bIns="4781" rtlCol="0" anchor="ctr"/>
              <a:lstStyle/>
              <a:p>
                <a:pPr algn="ctr">
                  <a:lnSpc>
                    <a:spcPts val="1614"/>
                  </a:lnSpc>
                </a:pPr>
                <a:endParaRPr/>
              </a:p>
            </p:txBody>
          </p:sp>
        </p:grpSp>
        <p:sp>
          <p:nvSpPr>
            <p:cNvPr id="28" name="Freeform 28"/>
            <p:cNvSpPr/>
            <p:nvPr/>
          </p:nvSpPr>
          <p:spPr>
            <a:xfrm>
              <a:off x="4846352" y="4676569"/>
              <a:ext cx="52433" cy="102994"/>
            </a:xfrm>
            <a:custGeom>
              <a:avLst/>
              <a:gdLst/>
              <a:ahLst/>
              <a:cxnLst/>
              <a:rect l="l" t="t" r="r" b="b"/>
              <a:pathLst>
                <a:path w="52433" h="102994">
                  <a:moveTo>
                    <a:pt x="0" y="0"/>
                  </a:moveTo>
                  <a:lnTo>
                    <a:pt x="52433" y="0"/>
                  </a:lnTo>
                  <a:lnTo>
                    <a:pt x="52433" y="102995"/>
                  </a:lnTo>
                  <a:lnTo>
                    <a:pt x="0" y="1029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29" name="Group 29"/>
            <p:cNvGrpSpPr/>
            <p:nvPr/>
          </p:nvGrpSpPr>
          <p:grpSpPr>
            <a:xfrm>
              <a:off x="4940462" y="5348535"/>
              <a:ext cx="169719" cy="169719"/>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31" name="TextBox 31"/>
              <p:cNvSpPr txBox="1"/>
              <p:nvPr/>
            </p:nvSpPr>
            <p:spPr>
              <a:xfrm>
                <a:off x="76200" y="47625"/>
                <a:ext cx="660400" cy="688975"/>
              </a:xfrm>
              <a:prstGeom prst="rect">
                <a:avLst/>
              </a:prstGeom>
            </p:spPr>
            <p:txBody>
              <a:bodyPr lIns="5189" tIns="5189" rIns="5189" bIns="5189" rtlCol="0" anchor="ctr"/>
              <a:lstStyle/>
              <a:p>
                <a:pPr algn="ctr">
                  <a:lnSpc>
                    <a:spcPts val="1614"/>
                  </a:lnSpc>
                </a:pPr>
                <a:endParaRPr/>
              </a:p>
            </p:txBody>
          </p:sp>
        </p:grpSp>
        <p:sp>
          <p:nvSpPr>
            <p:cNvPr id="32" name="Freeform 32"/>
            <p:cNvSpPr/>
            <p:nvPr/>
          </p:nvSpPr>
          <p:spPr>
            <a:xfrm>
              <a:off x="4996864" y="5376459"/>
              <a:ext cx="56915" cy="111798"/>
            </a:xfrm>
            <a:custGeom>
              <a:avLst/>
              <a:gdLst/>
              <a:ahLst/>
              <a:cxnLst/>
              <a:rect l="l" t="t" r="r" b="b"/>
              <a:pathLst>
                <a:path w="56915" h="111798">
                  <a:moveTo>
                    <a:pt x="0" y="0"/>
                  </a:moveTo>
                  <a:lnTo>
                    <a:pt x="56915" y="0"/>
                  </a:lnTo>
                  <a:lnTo>
                    <a:pt x="56915" y="111798"/>
                  </a:lnTo>
                  <a:lnTo>
                    <a:pt x="0" y="1117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3" name="Group 33"/>
            <p:cNvGrpSpPr/>
            <p:nvPr/>
          </p:nvGrpSpPr>
          <p:grpSpPr>
            <a:xfrm>
              <a:off x="5110181" y="5127026"/>
              <a:ext cx="169719" cy="169719"/>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35" name="TextBox 35"/>
              <p:cNvSpPr txBox="1"/>
              <p:nvPr/>
            </p:nvSpPr>
            <p:spPr>
              <a:xfrm>
                <a:off x="76200" y="47625"/>
                <a:ext cx="660400" cy="688975"/>
              </a:xfrm>
              <a:prstGeom prst="rect">
                <a:avLst/>
              </a:prstGeom>
            </p:spPr>
            <p:txBody>
              <a:bodyPr lIns="5189" tIns="5189" rIns="5189" bIns="5189" rtlCol="0" anchor="ctr"/>
              <a:lstStyle/>
              <a:p>
                <a:pPr algn="ctr">
                  <a:lnSpc>
                    <a:spcPts val="1614"/>
                  </a:lnSpc>
                </a:pPr>
                <a:endParaRPr/>
              </a:p>
            </p:txBody>
          </p:sp>
        </p:grpSp>
        <p:sp>
          <p:nvSpPr>
            <p:cNvPr id="36" name="Freeform 36"/>
            <p:cNvSpPr/>
            <p:nvPr/>
          </p:nvSpPr>
          <p:spPr>
            <a:xfrm>
              <a:off x="5166583" y="5154950"/>
              <a:ext cx="56915" cy="111798"/>
            </a:xfrm>
            <a:custGeom>
              <a:avLst/>
              <a:gdLst/>
              <a:ahLst/>
              <a:cxnLst/>
              <a:rect l="l" t="t" r="r" b="b"/>
              <a:pathLst>
                <a:path w="56915" h="111798">
                  <a:moveTo>
                    <a:pt x="0" y="0"/>
                  </a:moveTo>
                  <a:lnTo>
                    <a:pt x="56916" y="0"/>
                  </a:lnTo>
                  <a:lnTo>
                    <a:pt x="56916" y="111798"/>
                  </a:lnTo>
                  <a:lnTo>
                    <a:pt x="0" y="1117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37" name="Group 37"/>
            <p:cNvGrpSpPr/>
            <p:nvPr/>
          </p:nvGrpSpPr>
          <p:grpSpPr>
            <a:xfrm>
              <a:off x="4794390" y="5127025"/>
              <a:ext cx="156354" cy="156354"/>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39" name="TextBox 39"/>
              <p:cNvSpPr txBox="1"/>
              <p:nvPr/>
            </p:nvSpPr>
            <p:spPr>
              <a:xfrm>
                <a:off x="76200" y="47625"/>
                <a:ext cx="660400" cy="688975"/>
              </a:xfrm>
              <a:prstGeom prst="rect">
                <a:avLst/>
              </a:prstGeom>
            </p:spPr>
            <p:txBody>
              <a:bodyPr lIns="4781" tIns="4781" rIns="4781" bIns="4781" rtlCol="0" anchor="ctr"/>
              <a:lstStyle/>
              <a:p>
                <a:pPr algn="ctr">
                  <a:lnSpc>
                    <a:spcPts val="1614"/>
                  </a:lnSpc>
                </a:pPr>
                <a:endParaRPr/>
              </a:p>
            </p:txBody>
          </p:sp>
        </p:grpSp>
        <p:sp>
          <p:nvSpPr>
            <p:cNvPr id="40" name="Freeform 40"/>
            <p:cNvSpPr/>
            <p:nvPr/>
          </p:nvSpPr>
          <p:spPr>
            <a:xfrm>
              <a:off x="4846352" y="5152751"/>
              <a:ext cx="52433" cy="102994"/>
            </a:xfrm>
            <a:custGeom>
              <a:avLst/>
              <a:gdLst/>
              <a:ahLst/>
              <a:cxnLst/>
              <a:rect l="l" t="t" r="r" b="b"/>
              <a:pathLst>
                <a:path w="52433" h="102994">
                  <a:moveTo>
                    <a:pt x="0" y="0"/>
                  </a:moveTo>
                  <a:lnTo>
                    <a:pt x="52433" y="0"/>
                  </a:lnTo>
                  <a:lnTo>
                    <a:pt x="52433" y="102994"/>
                  </a:lnTo>
                  <a:lnTo>
                    <a:pt x="0" y="10299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1" name="Group 41"/>
            <p:cNvGrpSpPr/>
            <p:nvPr/>
          </p:nvGrpSpPr>
          <p:grpSpPr>
            <a:xfrm>
              <a:off x="5110181" y="5557501"/>
              <a:ext cx="169719" cy="169719"/>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43" name="TextBox 43"/>
              <p:cNvSpPr txBox="1"/>
              <p:nvPr/>
            </p:nvSpPr>
            <p:spPr>
              <a:xfrm>
                <a:off x="76200" y="47625"/>
                <a:ext cx="660400" cy="688975"/>
              </a:xfrm>
              <a:prstGeom prst="rect">
                <a:avLst/>
              </a:prstGeom>
            </p:spPr>
            <p:txBody>
              <a:bodyPr lIns="5189" tIns="5189" rIns="5189" bIns="5189" rtlCol="0" anchor="ctr"/>
              <a:lstStyle/>
              <a:p>
                <a:pPr algn="ctr">
                  <a:lnSpc>
                    <a:spcPts val="1614"/>
                  </a:lnSpc>
                </a:pPr>
                <a:endParaRPr/>
              </a:p>
            </p:txBody>
          </p:sp>
        </p:grpSp>
        <p:sp>
          <p:nvSpPr>
            <p:cNvPr id="44" name="Freeform 44"/>
            <p:cNvSpPr/>
            <p:nvPr/>
          </p:nvSpPr>
          <p:spPr>
            <a:xfrm>
              <a:off x="5166583" y="5585424"/>
              <a:ext cx="56915" cy="111798"/>
            </a:xfrm>
            <a:custGeom>
              <a:avLst/>
              <a:gdLst/>
              <a:ahLst/>
              <a:cxnLst/>
              <a:rect l="l" t="t" r="r" b="b"/>
              <a:pathLst>
                <a:path w="56915" h="111798">
                  <a:moveTo>
                    <a:pt x="0" y="0"/>
                  </a:moveTo>
                  <a:lnTo>
                    <a:pt x="56916" y="0"/>
                  </a:lnTo>
                  <a:lnTo>
                    <a:pt x="56916" y="111798"/>
                  </a:lnTo>
                  <a:lnTo>
                    <a:pt x="0" y="1117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45" name="Group 45"/>
            <p:cNvGrpSpPr/>
            <p:nvPr/>
          </p:nvGrpSpPr>
          <p:grpSpPr>
            <a:xfrm>
              <a:off x="4794390" y="5557500"/>
              <a:ext cx="156354" cy="156354"/>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47" name="TextBox 47"/>
              <p:cNvSpPr txBox="1"/>
              <p:nvPr/>
            </p:nvSpPr>
            <p:spPr>
              <a:xfrm>
                <a:off x="76200" y="47625"/>
                <a:ext cx="660400" cy="688975"/>
              </a:xfrm>
              <a:prstGeom prst="rect">
                <a:avLst/>
              </a:prstGeom>
            </p:spPr>
            <p:txBody>
              <a:bodyPr lIns="4781" tIns="4781" rIns="4781" bIns="4781" rtlCol="0" anchor="ctr"/>
              <a:lstStyle/>
              <a:p>
                <a:pPr algn="ctr">
                  <a:lnSpc>
                    <a:spcPts val="1614"/>
                  </a:lnSpc>
                </a:pPr>
                <a:endParaRPr/>
              </a:p>
            </p:txBody>
          </p:sp>
        </p:grpSp>
        <p:sp>
          <p:nvSpPr>
            <p:cNvPr id="48" name="Freeform 48"/>
            <p:cNvSpPr/>
            <p:nvPr/>
          </p:nvSpPr>
          <p:spPr>
            <a:xfrm>
              <a:off x="4846352" y="5583225"/>
              <a:ext cx="52433" cy="102994"/>
            </a:xfrm>
            <a:custGeom>
              <a:avLst/>
              <a:gdLst/>
              <a:ahLst/>
              <a:cxnLst/>
              <a:rect l="l" t="t" r="r" b="b"/>
              <a:pathLst>
                <a:path w="52433" h="102994">
                  <a:moveTo>
                    <a:pt x="0" y="0"/>
                  </a:moveTo>
                  <a:lnTo>
                    <a:pt x="52433" y="0"/>
                  </a:lnTo>
                  <a:lnTo>
                    <a:pt x="52433" y="102994"/>
                  </a:lnTo>
                  <a:lnTo>
                    <a:pt x="0" y="10299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9" name="AutoShape 49"/>
            <p:cNvSpPr/>
            <p:nvPr/>
          </p:nvSpPr>
          <p:spPr>
            <a:xfrm>
              <a:off x="4556455" y="6116877"/>
              <a:ext cx="0" cy="503862"/>
            </a:xfrm>
            <a:prstGeom prst="line">
              <a:avLst/>
            </a:prstGeom>
            <a:ln w="28575" cap="flat">
              <a:solidFill>
                <a:srgbClr val="0C0B45"/>
              </a:solidFill>
              <a:prstDash val="solid"/>
              <a:headEnd type="none" w="sm" len="sm"/>
              <a:tailEnd type="triangle" w="lg" len="med"/>
            </a:ln>
          </p:spPr>
          <p:txBody>
            <a:bodyPr/>
            <a:lstStyle/>
            <a:p>
              <a:endParaRPr lang="en-US"/>
            </a:p>
          </p:txBody>
        </p:sp>
        <p:grpSp>
          <p:nvGrpSpPr>
            <p:cNvPr id="50" name="Group 50"/>
            <p:cNvGrpSpPr/>
            <p:nvPr/>
          </p:nvGrpSpPr>
          <p:grpSpPr>
            <a:xfrm>
              <a:off x="4438322" y="5202819"/>
              <a:ext cx="169719" cy="169719"/>
              <a:chOff x="0" y="0"/>
              <a:chExt cx="812800" cy="812800"/>
            </a:xfrm>
          </p:grpSpPr>
          <p:sp>
            <p:nvSpPr>
              <p:cNvPr id="51" name="Freeform 5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52" name="TextBox 52"/>
              <p:cNvSpPr txBox="1"/>
              <p:nvPr/>
            </p:nvSpPr>
            <p:spPr>
              <a:xfrm>
                <a:off x="76200" y="47625"/>
                <a:ext cx="660400" cy="688975"/>
              </a:xfrm>
              <a:prstGeom prst="rect">
                <a:avLst/>
              </a:prstGeom>
            </p:spPr>
            <p:txBody>
              <a:bodyPr lIns="5189" tIns="5189" rIns="5189" bIns="5189" rtlCol="0" anchor="ctr"/>
              <a:lstStyle/>
              <a:p>
                <a:pPr algn="ctr">
                  <a:lnSpc>
                    <a:spcPts val="1614"/>
                  </a:lnSpc>
                </a:pPr>
                <a:endParaRPr/>
              </a:p>
            </p:txBody>
          </p:sp>
        </p:grpSp>
        <p:sp>
          <p:nvSpPr>
            <p:cNvPr id="53" name="Freeform 53"/>
            <p:cNvSpPr/>
            <p:nvPr/>
          </p:nvSpPr>
          <p:spPr>
            <a:xfrm>
              <a:off x="4494724" y="5230743"/>
              <a:ext cx="56915" cy="111798"/>
            </a:xfrm>
            <a:custGeom>
              <a:avLst/>
              <a:gdLst/>
              <a:ahLst/>
              <a:cxnLst/>
              <a:rect l="l" t="t" r="r" b="b"/>
              <a:pathLst>
                <a:path w="56915" h="111798">
                  <a:moveTo>
                    <a:pt x="0" y="0"/>
                  </a:moveTo>
                  <a:lnTo>
                    <a:pt x="56915" y="0"/>
                  </a:lnTo>
                  <a:lnTo>
                    <a:pt x="56915" y="111797"/>
                  </a:lnTo>
                  <a:lnTo>
                    <a:pt x="0" y="11179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54" name="Group 54"/>
            <p:cNvGrpSpPr/>
            <p:nvPr/>
          </p:nvGrpSpPr>
          <p:grpSpPr>
            <a:xfrm>
              <a:off x="4438322" y="4546893"/>
              <a:ext cx="169719" cy="169719"/>
              <a:chOff x="0" y="0"/>
              <a:chExt cx="812800" cy="812800"/>
            </a:xfrm>
          </p:grpSpPr>
          <p:sp>
            <p:nvSpPr>
              <p:cNvPr id="55" name="Freeform 5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56" name="TextBox 56"/>
              <p:cNvSpPr txBox="1"/>
              <p:nvPr/>
            </p:nvSpPr>
            <p:spPr>
              <a:xfrm>
                <a:off x="76200" y="47625"/>
                <a:ext cx="660400" cy="688975"/>
              </a:xfrm>
              <a:prstGeom prst="rect">
                <a:avLst/>
              </a:prstGeom>
            </p:spPr>
            <p:txBody>
              <a:bodyPr lIns="5189" tIns="5189" rIns="5189" bIns="5189" rtlCol="0" anchor="ctr"/>
              <a:lstStyle/>
              <a:p>
                <a:pPr algn="ctr">
                  <a:lnSpc>
                    <a:spcPts val="1614"/>
                  </a:lnSpc>
                </a:pPr>
                <a:endParaRPr/>
              </a:p>
            </p:txBody>
          </p:sp>
        </p:grpSp>
        <p:sp>
          <p:nvSpPr>
            <p:cNvPr id="57" name="Freeform 57"/>
            <p:cNvSpPr/>
            <p:nvPr/>
          </p:nvSpPr>
          <p:spPr>
            <a:xfrm>
              <a:off x="4494724" y="4574816"/>
              <a:ext cx="56915" cy="111798"/>
            </a:xfrm>
            <a:custGeom>
              <a:avLst/>
              <a:gdLst/>
              <a:ahLst/>
              <a:cxnLst/>
              <a:rect l="l" t="t" r="r" b="b"/>
              <a:pathLst>
                <a:path w="56915" h="111798">
                  <a:moveTo>
                    <a:pt x="0" y="0"/>
                  </a:moveTo>
                  <a:lnTo>
                    <a:pt x="56915" y="0"/>
                  </a:lnTo>
                  <a:lnTo>
                    <a:pt x="56915" y="111798"/>
                  </a:lnTo>
                  <a:lnTo>
                    <a:pt x="0" y="1117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58" name="Group 58"/>
            <p:cNvGrpSpPr/>
            <p:nvPr/>
          </p:nvGrpSpPr>
          <p:grpSpPr>
            <a:xfrm>
              <a:off x="3929545" y="4872354"/>
              <a:ext cx="169719" cy="169719"/>
              <a:chOff x="0" y="0"/>
              <a:chExt cx="812800" cy="812800"/>
            </a:xfrm>
          </p:grpSpPr>
          <p:sp>
            <p:nvSpPr>
              <p:cNvPr id="59" name="Freeform 5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60" name="TextBox 60"/>
              <p:cNvSpPr txBox="1"/>
              <p:nvPr/>
            </p:nvSpPr>
            <p:spPr>
              <a:xfrm>
                <a:off x="76200" y="47625"/>
                <a:ext cx="660400" cy="688975"/>
              </a:xfrm>
              <a:prstGeom prst="rect">
                <a:avLst/>
              </a:prstGeom>
            </p:spPr>
            <p:txBody>
              <a:bodyPr lIns="5189" tIns="5189" rIns="5189" bIns="5189" rtlCol="0" anchor="ctr"/>
              <a:lstStyle/>
              <a:p>
                <a:pPr algn="ctr">
                  <a:lnSpc>
                    <a:spcPts val="1614"/>
                  </a:lnSpc>
                </a:pPr>
                <a:endParaRPr/>
              </a:p>
            </p:txBody>
          </p:sp>
        </p:grpSp>
        <p:sp>
          <p:nvSpPr>
            <p:cNvPr id="61" name="Freeform 61"/>
            <p:cNvSpPr/>
            <p:nvPr/>
          </p:nvSpPr>
          <p:spPr>
            <a:xfrm>
              <a:off x="3985947" y="4900277"/>
              <a:ext cx="56915" cy="111798"/>
            </a:xfrm>
            <a:custGeom>
              <a:avLst/>
              <a:gdLst/>
              <a:ahLst/>
              <a:cxnLst/>
              <a:rect l="l" t="t" r="r" b="b"/>
              <a:pathLst>
                <a:path w="56915" h="111798">
                  <a:moveTo>
                    <a:pt x="0" y="0"/>
                  </a:moveTo>
                  <a:lnTo>
                    <a:pt x="56915" y="0"/>
                  </a:lnTo>
                  <a:lnTo>
                    <a:pt x="56915" y="111798"/>
                  </a:lnTo>
                  <a:lnTo>
                    <a:pt x="0" y="1117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62" name="Group 62"/>
            <p:cNvGrpSpPr/>
            <p:nvPr/>
          </p:nvGrpSpPr>
          <p:grpSpPr>
            <a:xfrm>
              <a:off x="4099264" y="4650845"/>
              <a:ext cx="169719" cy="169719"/>
              <a:chOff x="0" y="0"/>
              <a:chExt cx="812800" cy="812800"/>
            </a:xfrm>
          </p:grpSpPr>
          <p:sp>
            <p:nvSpPr>
              <p:cNvPr id="63" name="Freeform 6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64" name="TextBox 64"/>
              <p:cNvSpPr txBox="1"/>
              <p:nvPr/>
            </p:nvSpPr>
            <p:spPr>
              <a:xfrm>
                <a:off x="76200" y="47625"/>
                <a:ext cx="660400" cy="688975"/>
              </a:xfrm>
              <a:prstGeom prst="rect">
                <a:avLst/>
              </a:prstGeom>
            </p:spPr>
            <p:txBody>
              <a:bodyPr lIns="5189" tIns="5189" rIns="5189" bIns="5189" rtlCol="0" anchor="ctr"/>
              <a:lstStyle/>
              <a:p>
                <a:pPr algn="ctr">
                  <a:lnSpc>
                    <a:spcPts val="1614"/>
                  </a:lnSpc>
                </a:pPr>
                <a:endParaRPr/>
              </a:p>
            </p:txBody>
          </p:sp>
        </p:grpSp>
        <p:sp>
          <p:nvSpPr>
            <p:cNvPr id="65" name="Freeform 65"/>
            <p:cNvSpPr/>
            <p:nvPr/>
          </p:nvSpPr>
          <p:spPr>
            <a:xfrm>
              <a:off x="4155666" y="4678768"/>
              <a:ext cx="56915" cy="111798"/>
            </a:xfrm>
            <a:custGeom>
              <a:avLst/>
              <a:gdLst/>
              <a:ahLst/>
              <a:cxnLst/>
              <a:rect l="l" t="t" r="r" b="b"/>
              <a:pathLst>
                <a:path w="56915" h="111798">
                  <a:moveTo>
                    <a:pt x="0" y="0"/>
                  </a:moveTo>
                  <a:lnTo>
                    <a:pt x="56915" y="0"/>
                  </a:lnTo>
                  <a:lnTo>
                    <a:pt x="56915" y="111798"/>
                  </a:lnTo>
                  <a:lnTo>
                    <a:pt x="0" y="1117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66" name="Group 66"/>
            <p:cNvGrpSpPr/>
            <p:nvPr/>
          </p:nvGrpSpPr>
          <p:grpSpPr>
            <a:xfrm>
              <a:off x="3783473" y="4650844"/>
              <a:ext cx="156354" cy="156354"/>
              <a:chOff x="0" y="0"/>
              <a:chExt cx="812800" cy="812800"/>
            </a:xfrm>
          </p:grpSpPr>
          <p:sp>
            <p:nvSpPr>
              <p:cNvPr id="67" name="Freeform 6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68" name="TextBox 68"/>
              <p:cNvSpPr txBox="1"/>
              <p:nvPr/>
            </p:nvSpPr>
            <p:spPr>
              <a:xfrm>
                <a:off x="76200" y="47625"/>
                <a:ext cx="660400" cy="688975"/>
              </a:xfrm>
              <a:prstGeom prst="rect">
                <a:avLst/>
              </a:prstGeom>
            </p:spPr>
            <p:txBody>
              <a:bodyPr lIns="4781" tIns="4781" rIns="4781" bIns="4781" rtlCol="0" anchor="ctr"/>
              <a:lstStyle/>
              <a:p>
                <a:pPr algn="ctr">
                  <a:lnSpc>
                    <a:spcPts val="1614"/>
                  </a:lnSpc>
                </a:pPr>
                <a:endParaRPr/>
              </a:p>
            </p:txBody>
          </p:sp>
        </p:grpSp>
        <p:sp>
          <p:nvSpPr>
            <p:cNvPr id="69" name="Freeform 69"/>
            <p:cNvSpPr/>
            <p:nvPr/>
          </p:nvSpPr>
          <p:spPr>
            <a:xfrm>
              <a:off x="3835435" y="4676569"/>
              <a:ext cx="52433" cy="102994"/>
            </a:xfrm>
            <a:custGeom>
              <a:avLst/>
              <a:gdLst/>
              <a:ahLst/>
              <a:cxnLst/>
              <a:rect l="l" t="t" r="r" b="b"/>
              <a:pathLst>
                <a:path w="52433" h="102994">
                  <a:moveTo>
                    <a:pt x="0" y="0"/>
                  </a:moveTo>
                  <a:lnTo>
                    <a:pt x="52433" y="0"/>
                  </a:lnTo>
                  <a:lnTo>
                    <a:pt x="52433" y="102995"/>
                  </a:lnTo>
                  <a:lnTo>
                    <a:pt x="0" y="1029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0" name="Group 70"/>
            <p:cNvGrpSpPr/>
            <p:nvPr/>
          </p:nvGrpSpPr>
          <p:grpSpPr>
            <a:xfrm>
              <a:off x="3929545" y="5348535"/>
              <a:ext cx="169719" cy="169719"/>
              <a:chOff x="0" y="0"/>
              <a:chExt cx="812800" cy="812800"/>
            </a:xfrm>
          </p:grpSpPr>
          <p:sp>
            <p:nvSpPr>
              <p:cNvPr id="71" name="Freeform 7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72" name="TextBox 72"/>
              <p:cNvSpPr txBox="1"/>
              <p:nvPr/>
            </p:nvSpPr>
            <p:spPr>
              <a:xfrm>
                <a:off x="76200" y="47625"/>
                <a:ext cx="660400" cy="688975"/>
              </a:xfrm>
              <a:prstGeom prst="rect">
                <a:avLst/>
              </a:prstGeom>
            </p:spPr>
            <p:txBody>
              <a:bodyPr lIns="5189" tIns="5189" rIns="5189" bIns="5189" rtlCol="0" anchor="ctr"/>
              <a:lstStyle/>
              <a:p>
                <a:pPr algn="ctr">
                  <a:lnSpc>
                    <a:spcPts val="1614"/>
                  </a:lnSpc>
                </a:pPr>
                <a:endParaRPr/>
              </a:p>
            </p:txBody>
          </p:sp>
        </p:grpSp>
        <p:sp>
          <p:nvSpPr>
            <p:cNvPr id="73" name="Freeform 73"/>
            <p:cNvSpPr/>
            <p:nvPr/>
          </p:nvSpPr>
          <p:spPr>
            <a:xfrm>
              <a:off x="3985947" y="5376459"/>
              <a:ext cx="56915" cy="111798"/>
            </a:xfrm>
            <a:custGeom>
              <a:avLst/>
              <a:gdLst/>
              <a:ahLst/>
              <a:cxnLst/>
              <a:rect l="l" t="t" r="r" b="b"/>
              <a:pathLst>
                <a:path w="56915" h="111798">
                  <a:moveTo>
                    <a:pt x="0" y="0"/>
                  </a:moveTo>
                  <a:lnTo>
                    <a:pt x="56915" y="0"/>
                  </a:lnTo>
                  <a:lnTo>
                    <a:pt x="56915" y="111798"/>
                  </a:lnTo>
                  <a:lnTo>
                    <a:pt x="0" y="1117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4" name="Group 74"/>
            <p:cNvGrpSpPr/>
            <p:nvPr/>
          </p:nvGrpSpPr>
          <p:grpSpPr>
            <a:xfrm>
              <a:off x="4099264" y="5127026"/>
              <a:ext cx="169719" cy="169719"/>
              <a:chOff x="0" y="0"/>
              <a:chExt cx="812800" cy="812800"/>
            </a:xfrm>
          </p:grpSpPr>
          <p:sp>
            <p:nvSpPr>
              <p:cNvPr id="75" name="Freeform 7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76" name="TextBox 76"/>
              <p:cNvSpPr txBox="1"/>
              <p:nvPr/>
            </p:nvSpPr>
            <p:spPr>
              <a:xfrm>
                <a:off x="76200" y="47625"/>
                <a:ext cx="660400" cy="688975"/>
              </a:xfrm>
              <a:prstGeom prst="rect">
                <a:avLst/>
              </a:prstGeom>
            </p:spPr>
            <p:txBody>
              <a:bodyPr lIns="5189" tIns="5189" rIns="5189" bIns="5189" rtlCol="0" anchor="ctr"/>
              <a:lstStyle/>
              <a:p>
                <a:pPr algn="ctr">
                  <a:lnSpc>
                    <a:spcPts val="1614"/>
                  </a:lnSpc>
                </a:pPr>
                <a:endParaRPr/>
              </a:p>
            </p:txBody>
          </p:sp>
        </p:grpSp>
        <p:sp>
          <p:nvSpPr>
            <p:cNvPr id="77" name="Freeform 77"/>
            <p:cNvSpPr/>
            <p:nvPr/>
          </p:nvSpPr>
          <p:spPr>
            <a:xfrm>
              <a:off x="4155666" y="5154950"/>
              <a:ext cx="56915" cy="111798"/>
            </a:xfrm>
            <a:custGeom>
              <a:avLst/>
              <a:gdLst/>
              <a:ahLst/>
              <a:cxnLst/>
              <a:rect l="l" t="t" r="r" b="b"/>
              <a:pathLst>
                <a:path w="56915" h="111798">
                  <a:moveTo>
                    <a:pt x="0" y="0"/>
                  </a:moveTo>
                  <a:lnTo>
                    <a:pt x="56915" y="0"/>
                  </a:lnTo>
                  <a:lnTo>
                    <a:pt x="56915" y="111798"/>
                  </a:lnTo>
                  <a:lnTo>
                    <a:pt x="0" y="1117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78" name="Group 78"/>
            <p:cNvGrpSpPr/>
            <p:nvPr/>
          </p:nvGrpSpPr>
          <p:grpSpPr>
            <a:xfrm>
              <a:off x="3783473" y="5127025"/>
              <a:ext cx="156354" cy="156354"/>
              <a:chOff x="0" y="0"/>
              <a:chExt cx="812800" cy="812800"/>
            </a:xfrm>
          </p:grpSpPr>
          <p:sp>
            <p:nvSpPr>
              <p:cNvPr id="79" name="Freeform 7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80" name="TextBox 80"/>
              <p:cNvSpPr txBox="1"/>
              <p:nvPr/>
            </p:nvSpPr>
            <p:spPr>
              <a:xfrm>
                <a:off x="76200" y="47625"/>
                <a:ext cx="660400" cy="688975"/>
              </a:xfrm>
              <a:prstGeom prst="rect">
                <a:avLst/>
              </a:prstGeom>
            </p:spPr>
            <p:txBody>
              <a:bodyPr lIns="4781" tIns="4781" rIns="4781" bIns="4781" rtlCol="0" anchor="ctr"/>
              <a:lstStyle/>
              <a:p>
                <a:pPr algn="ctr">
                  <a:lnSpc>
                    <a:spcPts val="1614"/>
                  </a:lnSpc>
                </a:pPr>
                <a:endParaRPr/>
              </a:p>
            </p:txBody>
          </p:sp>
        </p:grpSp>
        <p:sp>
          <p:nvSpPr>
            <p:cNvPr id="81" name="Freeform 81"/>
            <p:cNvSpPr/>
            <p:nvPr/>
          </p:nvSpPr>
          <p:spPr>
            <a:xfrm>
              <a:off x="3835435" y="5152751"/>
              <a:ext cx="52433" cy="102994"/>
            </a:xfrm>
            <a:custGeom>
              <a:avLst/>
              <a:gdLst/>
              <a:ahLst/>
              <a:cxnLst/>
              <a:rect l="l" t="t" r="r" b="b"/>
              <a:pathLst>
                <a:path w="52433" h="102994">
                  <a:moveTo>
                    <a:pt x="0" y="0"/>
                  </a:moveTo>
                  <a:lnTo>
                    <a:pt x="52433" y="0"/>
                  </a:lnTo>
                  <a:lnTo>
                    <a:pt x="52433" y="102994"/>
                  </a:lnTo>
                  <a:lnTo>
                    <a:pt x="0" y="10299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82" name="Group 82"/>
            <p:cNvGrpSpPr/>
            <p:nvPr/>
          </p:nvGrpSpPr>
          <p:grpSpPr>
            <a:xfrm>
              <a:off x="4099264" y="5557501"/>
              <a:ext cx="169719" cy="169719"/>
              <a:chOff x="0" y="0"/>
              <a:chExt cx="812800" cy="812800"/>
            </a:xfrm>
          </p:grpSpPr>
          <p:sp>
            <p:nvSpPr>
              <p:cNvPr id="83" name="Freeform 8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84" name="TextBox 84"/>
              <p:cNvSpPr txBox="1"/>
              <p:nvPr/>
            </p:nvSpPr>
            <p:spPr>
              <a:xfrm>
                <a:off x="76200" y="47625"/>
                <a:ext cx="660400" cy="688975"/>
              </a:xfrm>
              <a:prstGeom prst="rect">
                <a:avLst/>
              </a:prstGeom>
            </p:spPr>
            <p:txBody>
              <a:bodyPr lIns="5189" tIns="5189" rIns="5189" bIns="5189" rtlCol="0" anchor="ctr"/>
              <a:lstStyle/>
              <a:p>
                <a:pPr algn="ctr">
                  <a:lnSpc>
                    <a:spcPts val="1614"/>
                  </a:lnSpc>
                </a:pPr>
                <a:endParaRPr/>
              </a:p>
            </p:txBody>
          </p:sp>
        </p:grpSp>
        <p:sp>
          <p:nvSpPr>
            <p:cNvPr id="85" name="Freeform 85"/>
            <p:cNvSpPr/>
            <p:nvPr/>
          </p:nvSpPr>
          <p:spPr>
            <a:xfrm>
              <a:off x="4155666" y="5585424"/>
              <a:ext cx="56915" cy="111798"/>
            </a:xfrm>
            <a:custGeom>
              <a:avLst/>
              <a:gdLst/>
              <a:ahLst/>
              <a:cxnLst/>
              <a:rect l="l" t="t" r="r" b="b"/>
              <a:pathLst>
                <a:path w="56915" h="111798">
                  <a:moveTo>
                    <a:pt x="0" y="0"/>
                  </a:moveTo>
                  <a:lnTo>
                    <a:pt x="56915" y="0"/>
                  </a:lnTo>
                  <a:lnTo>
                    <a:pt x="56915" y="111798"/>
                  </a:lnTo>
                  <a:lnTo>
                    <a:pt x="0" y="11179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nvGrpSpPr>
            <p:cNvPr id="86" name="Group 86"/>
            <p:cNvGrpSpPr/>
            <p:nvPr/>
          </p:nvGrpSpPr>
          <p:grpSpPr>
            <a:xfrm>
              <a:off x="3783473" y="5557500"/>
              <a:ext cx="156354" cy="156354"/>
              <a:chOff x="0" y="0"/>
              <a:chExt cx="812800" cy="812800"/>
            </a:xfrm>
          </p:grpSpPr>
          <p:sp>
            <p:nvSpPr>
              <p:cNvPr id="87" name="Freeform 8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88" name="TextBox 88"/>
              <p:cNvSpPr txBox="1"/>
              <p:nvPr/>
            </p:nvSpPr>
            <p:spPr>
              <a:xfrm>
                <a:off x="76200" y="47625"/>
                <a:ext cx="660400" cy="688975"/>
              </a:xfrm>
              <a:prstGeom prst="rect">
                <a:avLst/>
              </a:prstGeom>
            </p:spPr>
            <p:txBody>
              <a:bodyPr lIns="4781" tIns="4781" rIns="4781" bIns="4781" rtlCol="0" anchor="ctr"/>
              <a:lstStyle/>
              <a:p>
                <a:pPr algn="ctr">
                  <a:lnSpc>
                    <a:spcPts val="1614"/>
                  </a:lnSpc>
                </a:pPr>
                <a:endParaRPr/>
              </a:p>
            </p:txBody>
          </p:sp>
        </p:grpSp>
        <p:sp>
          <p:nvSpPr>
            <p:cNvPr id="89" name="Freeform 89"/>
            <p:cNvSpPr/>
            <p:nvPr/>
          </p:nvSpPr>
          <p:spPr>
            <a:xfrm>
              <a:off x="3835435" y="5583225"/>
              <a:ext cx="52433" cy="102994"/>
            </a:xfrm>
            <a:custGeom>
              <a:avLst/>
              <a:gdLst/>
              <a:ahLst/>
              <a:cxnLst/>
              <a:rect l="l" t="t" r="r" b="b"/>
              <a:pathLst>
                <a:path w="52433" h="102994">
                  <a:moveTo>
                    <a:pt x="0" y="0"/>
                  </a:moveTo>
                  <a:lnTo>
                    <a:pt x="52433" y="0"/>
                  </a:lnTo>
                  <a:lnTo>
                    <a:pt x="52433" y="102994"/>
                  </a:lnTo>
                  <a:lnTo>
                    <a:pt x="0" y="10299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0" name="AutoShape 90"/>
            <p:cNvSpPr/>
            <p:nvPr/>
          </p:nvSpPr>
          <p:spPr>
            <a:xfrm flipH="1" flipV="1">
              <a:off x="3703876" y="4398907"/>
              <a:ext cx="1634235" cy="1072"/>
            </a:xfrm>
            <a:prstGeom prst="line">
              <a:avLst/>
            </a:prstGeom>
            <a:ln w="95250" cap="flat">
              <a:solidFill>
                <a:srgbClr val="FFFFFF"/>
              </a:solidFill>
              <a:prstDash val="solid"/>
              <a:headEnd type="none" w="sm" len="sm"/>
              <a:tailEnd type="none" w="sm" len="sm"/>
            </a:ln>
          </p:spPr>
          <p:txBody>
            <a:bodyPr/>
            <a:lstStyle/>
            <a:p>
              <a:endParaRPr lang="en-US"/>
            </a:p>
          </p:txBody>
        </p:sp>
        <p:sp>
          <p:nvSpPr>
            <p:cNvPr id="91" name="Freeform 91"/>
            <p:cNvSpPr/>
            <p:nvPr/>
          </p:nvSpPr>
          <p:spPr>
            <a:xfrm rot="5393701">
              <a:off x="6666893" y="4282660"/>
              <a:ext cx="931850" cy="1024011"/>
            </a:xfrm>
            <a:custGeom>
              <a:avLst/>
              <a:gdLst/>
              <a:ahLst/>
              <a:cxnLst/>
              <a:rect l="l" t="t" r="r" b="b"/>
              <a:pathLst>
                <a:path w="931850" h="1024011">
                  <a:moveTo>
                    <a:pt x="0" y="0"/>
                  </a:moveTo>
                  <a:lnTo>
                    <a:pt x="931850" y="0"/>
                  </a:lnTo>
                  <a:lnTo>
                    <a:pt x="931850" y="1024011"/>
                  </a:lnTo>
                  <a:lnTo>
                    <a:pt x="0" y="1024011"/>
                  </a:lnTo>
                  <a:lnTo>
                    <a:pt x="0" y="0"/>
                  </a:lnTo>
                  <a:close/>
                </a:path>
              </a:pathLst>
            </a:custGeom>
            <a:blipFill>
              <a:blip r:embed="rId3"/>
              <a:stretch>
                <a:fillRect/>
              </a:stretch>
            </a:blipFill>
          </p:spPr>
          <p:txBody>
            <a:bodyPr/>
            <a:lstStyle/>
            <a:p>
              <a:endParaRPr lang="en-US"/>
            </a:p>
          </p:txBody>
        </p:sp>
        <p:sp>
          <p:nvSpPr>
            <p:cNvPr id="92" name="AutoShape 92"/>
            <p:cNvSpPr/>
            <p:nvPr/>
          </p:nvSpPr>
          <p:spPr>
            <a:xfrm flipV="1">
              <a:off x="2726919" y="3379769"/>
              <a:ext cx="1697409" cy="3690"/>
            </a:xfrm>
            <a:prstGeom prst="line">
              <a:avLst/>
            </a:prstGeom>
            <a:ln w="9525" cap="flat">
              <a:solidFill>
                <a:srgbClr val="0C0B45"/>
              </a:solidFill>
              <a:prstDash val="solid"/>
              <a:headEnd type="none" w="sm" len="sm"/>
              <a:tailEnd type="none" w="sm" len="sm"/>
            </a:ln>
          </p:spPr>
          <p:txBody>
            <a:bodyPr/>
            <a:lstStyle/>
            <a:p>
              <a:endParaRPr lang="en-US"/>
            </a:p>
          </p:txBody>
        </p:sp>
        <p:sp>
          <p:nvSpPr>
            <p:cNvPr id="93" name="AutoShape 93"/>
            <p:cNvSpPr/>
            <p:nvPr/>
          </p:nvSpPr>
          <p:spPr>
            <a:xfrm>
              <a:off x="2720863" y="4944016"/>
              <a:ext cx="1106158" cy="11377"/>
            </a:xfrm>
            <a:prstGeom prst="line">
              <a:avLst/>
            </a:prstGeom>
            <a:ln w="9525" cap="flat">
              <a:solidFill>
                <a:srgbClr val="0C0B45"/>
              </a:solidFill>
              <a:prstDash val="solid"/>
              <a:headEnd type="none" w="sm" len="sm"/>
              <a:tailEnd type="none" w="sm" len="sm"/>
            </a:ln>
          </p:spPr>
          <p:txBody>
            <a:bodyPr/>
            <a:lstStyle/>
            <a:p>
              <a:endParaRPr lang="en-US"/>
            </a:p>
          </p:txBody>
        </p:sp>
        <p:sp>
          <p:nvSpPr>
            <p:cNvPr id="94" name="AutoShape 94"/>
            <p:cNvSpPr/>
            <p:nvPr/>
          </p:nvSpPr>
          <p:spPr>
            <a:xfrm>
              <a:off x="2738239" y="3748690"/>
              <a:ext cx="898762" cy="0"/>
            </a:xfrm>
            <a:prstGeom prst="line">
              <a:avLst/>
            </a:prstGeom>
            <a:ln w="9525" cap="flat">
              <a:solidFill>
                <a:srgbClr val="0C0B45"/>
              </a:solidFill>
              <a:prstDash val="solid"/>
              <a:headEnd type="none" w="sm" len="sm"/>
              <a:tailEnd type="none" w="sm" len="sm"/>
            </a:ln>
          </p:spPr>
          <p:txBody>
            <a:bodyPr/>
            <a:lstStyle/>
            <a:p>
              <a:endParaRPr lang="en-US"/>
            </a:p>
          </p:txBody>
        </p:sp>
        <p:sp>
          <p:nvSpPr>
            <p:cNvPr id="95" name="AutoShape 95"/>
            <p:cNvSpPr/>
            <p:nvPr/>
          </p:nvSpPr>
          <p:spPr>
            <a:xfrm>
              <a:off x="2743902" y="5420440"/>
              <a:ext cx="1214100" cy="0"/>
            </a:xfrm>
            <a:prstGeom prst="line">
              <a:avLst/>
            </a:prstGeom>
            <a:ln w="9525" cap="flat">
              <a:solidFill>
                <a:srgbClr val="0C0B45"/>
              </a:solidFill>
              <a:prstDash val="solid"/>
              <a:headEnd type="none" w="sm" len="sm"/>
              <a:tailEnd type="none" w="sm" len="sm"/>
            </a:ln>
          </p:spPr>
          <p:txBody>
            <a:bodyPr/>
            <a:lstStyle/>
            <a:p>
              <a:endParaRPr lang="en-US"/>
            </a:p>
          </p:txBody>
        </p:sp>
        <p:sp>
          <p:nvSpPr>
            <p:cNvPr id="96" name="AutoShape 96"/>
            <p:cNvSpPr/>
            <p:nvPr/>
          </p:nvSpPr>
          <p:spPr>
            <a:xfrm>
              <a:off x="2769356" y="4407010"/>
              <a:ext cx="1014119" cy="0"/>
            </a:xfrm>
            <a:prstGeom prst="line">
              <a:avLst/>
            </a:prstGeom>
            <a:ln w="9525" cap="flat">
              <a:solidFill>
                <a:srgbClr val="0C0B45"/>
              </a:solidFill>
              <a:prstDash val="solid"/>
              <a:headEnd type="none" w="sm" len="sm"/>
              <a:tailEnd type="none" w="sm" len="sm"/>
            </a:ln>
          </p:spPr>
          <p:txBody>
            <a:bodyPr/>
            <a:lstStyle/>
            <a:p>
              <a:endParaRPr lang="en-US"/>
            </a:p>
          </p:txBody>
        </p:sp>
        <p:sp>
          <p:nvSpPr>
            <p:cNvPr id="97" name="AutoShape 97"/>
            <p:cNvSpPr/>
            <p:nvPr/>
          </p:nvSpPr>
          <p:spPr>
            <a:xfrm>
              <a:off x="2769355" y="6024071"/>
              <a:ext cx="1075042" cy="0"/>
            </a:xfrm>
            <a:prstGeom prst="line">
              <a:avLst/>
            </a:prstGeom>
            <a:ln w="9525" cap="flat">
              <a:solidFill>
                <a:srgbClr val="0C0B45"/>
              </a:solidFill>
              <a:prstDash val="solid"/>
              <a:headEnd type="none" w="sm" len="sm"/>
              <a:tailEnd type="none" w="sm" len="sm"/>
            </a:ln>
          </p:spPr>
          <p:txBody>
            <a:bodyPr/>
            <a:lstStyle/>
            <a:p>
              <a:endParaRPr lang="en-US"/>
            </a:p>
          </p:txBody>
        </p:sp>
        <p:sp>
          <p:nvSpPr>
            <p:cNvPr id="98" name="AutoShape 98"/>
            <p:cNvSpPr/>
            <p:nvPr/>
          </p:nvSpPr>
          <p:spPr>
            <a:xfrm>
              <a:off x="6434860" y="2916483"/>
              <a:ext cx="2929" cy="3704256"/>
            </a:xfrm>
            <a:prstGeom prst="line">
              <a:avLst/>
            </a:prstGeom>
            <a:ln w="28575" cap="flat">
              <a:solidFill>
                <a:srgbClr val="0C0B45"/>
              </a:solidFill>
              <a:prstDash val="solid"/>
              <a:headEnd type="triangle" w="lg" len="med"/>
              <a:tailEnd type="none" w="sm" len="sm"/>
            </a:ln>
          </p:spPr>
          <p:txBody>
            <a:bodyPr/>
            <a:lstStyle/>
            <a:p>
              <a:endParaRPr lang="en-US"/>
            </a:p>
          </p:txBody>
        </p:sp>
        <p:sp>
          <p:nvSpPr>
            <p:cNvPr id="99" name="AutoShape 99"/>
            <p:cNvSpPr/>
            <p:nvPr/>
          </p:nvSpPr>
          <p:spPr>
            <a:xfrm>
              <a:off x="4556455" y="6620739"/>
              <a:ext cx="1887192" cy="0"/>
            </a:xfrm>
            <a:prstGeom prst="line">
              <a:avLst/>
            </a:prstGeom>
            <a:ln w="28575" cap="flat">
              <a:solidFill>
                <a:srgbClr val="0C0B45"/>
              </a:solidFill>
              <a:prstDash val="solid"/>
              <a:headEnd type="none" w="sm" len="sm"/>
              <a:tailEnd type="triangle" w="lg" len="med"/>
            </a:ln>
          </p:spPr>
          <p:txBody>
            <a:bodyPr/>
            <a:lstStyle/>
            <a:p>
              <a:endParaRPr lang="en-US"/>
            </a:p>
          </p:txBody>
        </p:sp>
        <p:sp>
          <p:nvSpPr>
            <p:cNvPr id="100" name="AutoShape 100"/>
            <p:cNvSpPr/>
            <p:nvPr/>
          </p:nvSpPr>
          <p:spPr>
            <a:xfrm>
              <a:off x="4548189" y="2916483"/>
              <a:ext cx="1878078" cy="0"/>
            </a:xfrm>
            <a:prstGeom prst="line">
              <a:avLst/>
            </a:prstGeom>
            <a:ln w="28575" cap="flat">
              <a:solidFill>
                <a:srgbClr val="0C0B45"/>
              </a:solidFill>
              <a:prstDash val="solid"/>
              <a:headEnd type="none" w="sm" len="sm"/>
              <a:tailEnd type="none" w="sm" len="sm"/>
            </a:ln>
          </p:spPr>
          <p:txBody>
            <a:bodyPr/>
            <a:lstStyle/>
            <a:p>
              <a:endParaRPr lang="en-US"/>
            </a:p>
          </p:txBody>
        </p:sp>
        <p:sp>
          <p:nvSpPr>
            <p:cNvPr id="101" name="AutoShape 101"/>
            <p:cNvSpPr/>
            <p:nvPr/>
          </p:nvSpPr>
          <p:spPr>
            <a:xfrm>
              <a:off x="4565569" y="2916483"/>
              <a:ext cx="0" cy="351438"/>
            </a:xfrm>
            <a:prstGeom prst="line">
              <a:avLst/>
            </a:prstGeom>
            <a:ln w="28575" cap="flat">
              <a:solidFill>
                <a:srgbClr val="0C0B45"/>
              </a:solidFill>
              <a:prstDash val="solid"/>
              <a:headEnd type="none" w="sm" len="sm"/>
              <a:tailEnd type="triangle" w="lg" len="med"/>
            </a:ln>
          </p:spPr>
          <p:txBody>
            <a:bodyPr/>
            <a:lstStyle/>
            <a:p>
              <a:endParaRPr lang="en-US"/>
            </a:p>
          </p:txBody>
        </p:sp>
        <p:sp>
          <p:nvSpPr>
            <p:cNvPr id="102" name="AutoShape 102"/>
            <p:cNvSpPr/>
            <p:nvPr/>
          </p:nvSpPr>
          <p:spPr>
            <a:xfrm>
              <a:off x="2769355" y="6463840"/>
              <a:ext cx="1796214" cy="0"/>
            </a:xfrm>
            <a:prstGeom prst="line">
              <a:avLst/>
            </a:prstGeom>
            <a:ln w="9525" cap="flat">
              <a:solidFill>
                <a:srgbClr val="0C0B45"/>
              </a:solidFill>
              <a:prstDash val="solid"/>
              <a:headEnd type="none" w="sm" len="sm"/>
              <a:tailEnd type="none" w="sm" len="sm"/>
            </a:ln>
          </p:spPr>
          <p:txBody>
            <a:bodyPr/>
            <a:lstStyle/>
            <a:p>
              <a:endParaRPr lang="en-US"/>
            </a:p>
          </p:txBody>
        </p:sp>
        <p:grpSp>
          <p:nvGrpSpPr>
            <p:cNvPr id="103" name="Group 103"/>
            <p:cNvGrpSpPr/>
            <p:nvPr/>
          </p:nvGrpSpPr>
          <p:grpSpPr>
            <a:xfrm>
              <a:off x="4925921" y="6535881"/>
              <a:ext cx="169719" cy="169719"/>
              <a:chOff x="0" y="0"/>
              <a:chExt cx="226292" cy="226292"/>
            </a:xfrm>
          </p:grpSpPr>
          <p:grpSp>
            <p:nvGrpSpPr>
              <p:cNvPr id="104" name="Group 104"/>
              <p:cNvGrpSpPr/>
              <p:nvPr/>
            </p:nvGrpSpPr>
            <p:grpSpPr>
              <a:xfrm>
                <a:off x="0" y="0"/>
                <a:ext cx="226292" cy="226292"/>
                <a:chOff x="0" y="0"/>
                <a:chExt cx="812800" cy="812800"/>
              </a:xfrm>
            </p:grpSpPr>
            <p:sp>
              <p:nvSpPr>
                <p:cNvPr id="105" name="Freeform 10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06" name="TextBox 106"/>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07" name="Freeform 107"/>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08" name="Group 108"/>
            <p:cNvGrpSpPr/>
            <p:nvPr/>
          </p:nvGrpSpPr>
          <p:grpSpPr>
            <a:xfrm>
              <a:off x="5342502" y="6535881"/>
              <a:ext cx="169719" cy="169719"/>
              <a:chOff x="0" y="0"/>
              <a:chExt cx="226292" cy="226292"/>
            </a:xfrm>
          </p:grpSpPr>
          <p:grpSp>
            <p:nvGrpSpPr>
              <p:cNvPr id="109" name="Group 109"/>
              <p:cNvGrpSpPr/>
              <p:nvPr/>
            </p:nvGrpSpPr>
            <p:grpSpPr>
              <a:xfrm>
                <a:off x="0" y="0"/>
                <a:ext cx="226292" cy="226292"/>
                <a:chOff x="0" y="0"/>
                <a:chExt cx="812800" cy="812800"/>
              </a:xfrm>
            </p:grpSpPr>
            <p:sp>
              <p:nvSpPr>
                <p:cNvPr id="110" name="Freeform 1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11" name="TextBox 111"/>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12" name="Freeform 112"/>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13" name="Group 113"/>
            <p:cNvGrpSpPr/>
            <p:nvPr/>
          </p:nvGrpSpPr>
          <p:grpSpPr>
            <a:xfrm>
              <a:off x="5758293" y="6535881"/>
              <a:ext cx="169719" cy="169719"/>
              <a:chOff x="0" y="0"/>
              <a:chExt cx="226292" cy="226292"/>
            </a:xfrm>
          </p:grpSpPr>
          <p:grpSp>
            <p:nvGrpSpPr>
              <p:cNvPr id="114" name="Group 114"/>
              <p:cNvGrpSpPr/>
              <p:nvPr/>
            </p:nvGrpSpPr>
            <p:grpSpPr>
              <a:xfrm>
                <a:off x="0" y="0"/>
                <a:ext cx="226292" cy="226292"/>
                <a:chOff x="0" y="0"/>
                <a:chExt cx="812800" cy="812800"/>
              </a:xfrm>
            </p:grpSpPr>
            <p:sp>
              <p:nvSpPr>
                <p:cNvPr id="115" name="Freeform 1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16" name="TextBox 116"/>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17" name="Freeform 117"/>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18" name="Group 118"/>
            <p:cNvGrpSpPr/>
            <p:nvPr/>
          </p:nvGrpSpPr>
          <p:grpSpPr>
            <a:xfrm>
              <a:off x="6350000" y="5447777"/>
              <a:ext cx="169719" cy="169719"/>
              <a:chOff x="0" y="0"/>
              <a:chExt cx="226292" cy="226292"/>
            </a:xfrm>
          </p:grpSpPr>
          <p:grpSp>
            <p:nvGrpSpPr>
              <p:cNvPr id="119" name="Group 119"/>
              <p:cNvGrpSpPr/>
              <p:nvPr/>
            </p:nvGrpSpPr>
            <p:grpSpPr>
              <a:xfrm>
                <a:off x="0" y="0"/>
                <a:ext cx="226292" cy="226292"/>
                <a:chOff x="0" y="0"/>
                <a:chExt cx="812800" cy="812800"/>
              </a:xfrm>
            </p:grpSpPr>
            <p:sp>
              <p:nvSpPr>
                <p:cNvPr id="120" name="Freeform 1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21" name="TextBox 121"/>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22" name="Freeform 122"/>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23" name="Group 123"/>
            <p:cNvGrpSpPr/>
            <p:nvPr/>
          </p:nvGrpSpPr>
          <p:grpSpPr>
            <a:xfrm>
              <a:off x="6341409" y="5828096"/>
              <a:ext cx="169719" cy="169719"/>
              <a:chOff x="0" y="0"/>
              <a:chExt cx="226292" cy="226292"/>
            </a:xfrm>
          </p:grpSpPr>
          <p:grpSp>
            <p:nvGrpSpPr>
              <p:cNvPr id="124" name="Group 124"/>
              <p:cNvGrpSpPr/>
              <p:nvPr/>
            </p:nvGrpSpPr>
            <p:grpSpPr>
              <a:xfrm>
                <a:off x="0" y="0"/>
                <a:ext cx="226292" cy="226292"/>
                <a:chOff x="0" y="0"/>
                <a:chExt cx="812800" cy="812800"/>
              </a:xfrm>
            </p:grpSpPr>
            <p:sp>
              <p:nvSpPr>
                <p:cNvPr id="125" name="Freeform 1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26" name="TextBox 126"/>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27" name="Freeform 127"/>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28" name="Group 128"/>
            <p:cNvGrpSpPr/>
            <p:nvPr/>
          </p:nvGrpSpPr>
          <p:grpSpPr>
            <a:xfrm>
              <a:off x="6350000" y="6207073"/>
              <a:ext cx="169719" cy="169719"/>
              <a:chOff x="0" y="0"/>
              <a:chExt cx="226292" cy="226292"/>
            </a:xfrm>
          </p:grpSpPr>
          <p:grpSp>
            <p:nvGrpSpPr>
              <p:cNvPr id="129" name="Group 129"/>
              <p:cNvGrpSpPr/>
              <p:nvPr/>
            </p:nvGrpSpPr>
            <p:grpSpPr>
              <a:xfrm>
                <a:off x="0" y="0"/>
                <a:ext cx="226292" cy="226292"/>
                <a:chOff x="0" y="0"/>
                <a:chExt cx="812800" cy="812800"/>
              </a:xfrm>
            </p:grpSpPr>
            <p:sp>
              <p:nvSpPr>
                <p:cNvPr id="130" name="Freeform 1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31" name="TextBox 131"/>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32" name="Freeform 132"/>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33" name="Group 133"/>
            <p:cNvGrpSpPr/>
            <p:nvPr/>
          </p:nvGrpSpPr>
          <p:grpSpPr>
            <a:xfrm>
              <a:off x="6350000" y="4023988"/>
              <a:ext cx="169719" cy="169719"/>
              <a:chOff x="0" y="0"/>
              <a:chExt cx="226292" cy="226292"/>
            </a:xfrm>
          </p:grpSpPr>
          <p:grpSp>
            <p:nvGrpSpPr>
              <p:cNvPr id="134" name="Group 134"/>
              <p:cNvGrpSpPr/>
              <p:nvPr/>
            </p:nvGrpSpPr>
            <p:grpSpPr>
              <a:xfrm>
                <a:off x="0" y="0"/>
                <a:ext cx="226292" cy="226292"/>
                <a:chOff x="0" y="0"/>
                <a:chExt cx="812800" cy="812800"/>
              </a:xfrm>
            </p:grpSpPr>
            <p:sp>
              <p:nvSpPr>
                <p:cNvPr id="135" name="Freeform 1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36" name="TextBox 136"/>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37" name="Freeform 137"/>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38" name="Group 138"/>
            <p:cNvGrpSpPr/>
            <p:nvPr/>
          </p:nvGrpSpPr>
          <p:grpSpPr>
            <a:xfrm>
              <a:off x="5405299" y="2831624"/>
              <a:ext cx="169719" cy="169719"/>
              <a:chOff x="0" y="0"/>
              <a:chExt cx="226292" cy="226292"/>
            </a:xfrm>
          </p:grpSpPr>
          <p:grpSp>
            <p:nvGrpSpPr>
              <p:cNvPr id="139" name="Group 139"/>
              <p:cNvGrpSpPr/>
              <p:nvPr/>
            </p:nvGrpSpPr>
            <p:grpSpPr>
              <a:xfrm>
                <a:off x="0" y="0"/>
                <a:ext cx="226292" cy="226292"/>
                <a:chOff x="0" y="0"/>
                <a:chExt cx="812800" cy="812800"/>
              </a:xfrm>
            </p:grpSpPr>
            <p:sp>
              <p:nvSpPr>
                <p:cNvPr id="140" name="Freeform 1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41" name="TextBox 141"/>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42" name="Freeform 142"/>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143" name="AutoShape 143"/>
            <p:cNvSpPr/>
            <p:nvPr/>
          </p:nvSpPr>
          <p:spPr>
            <a:xfrm>
              <a:off x="2726018" y="4076786"/>
              <a:ext cx="1203526" cy="0"/>
            </a:xfrm>
            <a:prstGeom prst="line">
              <a:avLst/>
            </a:prstGeom>
            <a:ln w="9525" cap="flat">
              <a:solidFill>
                <a:srgbClr val="0C0B45"/>
              </a:solidFill>
              <a:prstDash val="solid"/>
              <a:headEnd type="none" w="sm" len="sm"/>
              <a:tailEnd type="none" w="sm" len="sm"/>
            </a:ln>
          </p:spPr>
          <p:txBody>
            <a:bodyPr/>
            <a:lstStyle/>
            <a:p>
              <a:endParaRPr lang="en-US"/>
            </a:p>
          </p:txBody>
        </p:sp>
        <p:grpSp>
          <p:nvGrpSpPr>
            <p:cNvPr id="144" name="Group 144"/>
            <p:cNvGrpSpPr/>
            <p:nvPr/>
          </p:nvGrpSpPr>
          <p:grpSpPr>
            <a:xfrm>
              <a:off x="3708267" y="3437302"/>
              <a:ext cx="1638641" cy="160183"/>
              <a:chOff x="0" y="0"/>
              <a:chExt cx="611098" cy="59737"/>
            </a:xfrm>
          </p:grpSpPr>
          <p:sp>
            <p:nvSpPr>
              <p:cNvPr id="145" name="Freeform 145"/>
              <p:cNvSpPr/>
              <p:nvPr/>
            </p:nvSpPr>
            <p:spPr>
              <a:xfrm>
                <a:off x="0" y="0"/>
                <a:ext cx="611098" cy="59737"/>
              </a:xfrm>
              <a:custGeom>
                <a:avLst/>
                <a:gdLst/>
                <a:ahLst/>
                <a:cxnLst/>
                <a:rect l="l" t="t" r="r" b="b"/>
                <a:pathLst>
                  <a:path w="611098" h="59737">
                    <a:moveTo>
                      <a:pt x="0" y="0"/>
                    </a:moveTo>
                    <a:lnTo>
                      <a:pt x="611098" y="0"/>
                    </a:lnTo>
                    <a:lnTo>
                      <a:pt x="611098" y="59737"/>
                    </a:lnTo>
                    <a:lnTo>
                      <a:pt x="0" y="59737"/>
                    </a:lnTo>
                    <a:close/>
                  </a:path>
                </a:pathLst>
              </a:custGeom>
              <a:solidFill>
                <a:srgbClr val="B1B2B3"/>
              </a:solidFill>
            </p:spPr>
            <p:txBody>
              <a:bodyPr/>
              <a:lstStyle/>
              <a:p>
                <a:endParaRPr lang="en-US"/>
              </a:p>
            </p:txBody>
          </p:sp>
          <p:sp>
            <p:nvSpPr>
              <p:cNvPr id="146" name="TextBox 146"/>
              <p:cNvSpPr txBox="1"/>
              <p:nvPr/>
            </p:nvSpPr>
            <p:spPr>
              <a:xfrm>
                <a:off x="0" y="-28575"/>
                <a:ext cx="611098" cy="88312"/>
              </a:xfrm>
              <a:prstGeom prst="rect">
                <a:avLst/>
              </a:prstGeom>
            </p:spPr>
            <p:txBody>
              <a:bodyPr lIns="15624" tIns="15624" rIns="15624" bIns="15624" rtlCol="0" anchor="ctr"/>
              <a:lstStyle/>
              <a:p>
                <a:pPr algn="ctr">
                  <a:lnSpc>
                    <a:spcPts val="1614"/>
                  </a:lnSpc>
                </a:pPr>
                <a:endParaRPr/>
              </a:p>
            </p:txBody>
          </p:sp>
        </p:grpSp>
        <p:grpSp>
          <p:nvGrpSpPr>
            <p:cNvPr id="147" name="Group 147"/>
            <p:cNvGrpSpPr/>
            <p:nvPr/>
          </p:nvGrpSpPr>
          <p:grpSpPr>
            <a:xfrm>
              <a:off x="3958003" y="3722397"/>
              <a:ext cx="169719" cy="169719"/>
              <a:chOff x="0" y="0"/>
              <a:chExt cx="226292" cy="226292"/>
            </a:xfrm>
          </p:grpSpPr>
          <p:grpSp>
            <p:nvGrpSpPr>
              <p:cNvPr id="148" name="Group 148"/>
              <p:cNvGrpSpPr/>
              <p:nvPr/>
            </p:nvGrpSpPr>
            <p:grpSpPr>
              <a:xfrm>
                <a:off x="0" y="0"/>
                <a:ext cx="226292" cy="226292"/>
                <a:chOff x="0" y="0"/>
                <a:chExt cx="812800" cy="812800"/>
              </a:xfrm>
            </p:grpSpPr>
            <p:sp>
              <p:nvSpPr>
                <p:cNvPr id="149" name="Freeform 14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50" name="TextBox 150"/>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51" name="Freeform 151"/>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52" name="Group 152"/>
            <p:cNvGrpSpPr/>
            <p:nvPr/>
          </p:nvGrpSpPr>
          <p:grpSpPr>
            <a:xfrm>
              <a:off x="4968920" y="3704821"/>
              <a:ext cx="169719" cy="169719"/>
              <a:chOff x="0" y="0"/>
              <a:chExt cx="226292" cy="226292"/>
            </a:xfrm>
          </p:grpSpPr>
          <p:grpSp>
            <p:nvGrpSpPr>
              <p:cNvPr id="153" name="Group 153"/>
              <p:cNvGrpSpPr/>
              <p:nvPr/>
            </p:nvGrpSpPr>
            <p:grpSpPr>
              <a:xfrm>
                <a:off x="0" y="0"/>
                <a:ext cx="226292" cy="226292"/>
                <a:chOff x="0" y="0"/>
                <a:chExt cx="812800" cy="812800"/>
              </a:xfrm>
            </p:grpSpPr>
            <p:sp>
              <p:nvSpPr>
                <p:cNvPr id="154" name="Freeform 15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55" name="TextBox 155"/>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56" name="Freeform 156"/>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57" name="Group 157"/>
            <p:cNvGrpSpPr/>
            <p:nvPr/>
          </p:nvGrpSpPr>
          <p:grpSpPr>
            <a:xfrm>
              <a:off x="4168454" y="4097365"/>
              <a:ext cx="169719" cy="169719"/>
              <a:chOff x="0" y="0"/>
              <a:chExt cx="226292" cy="226292"/>
            </a:xfrm>
          </p:grpSpPr>
          <p:grpSp>
            <p:nvGrpSpPr>
              <p:cNvPr id="158" name="Group 158"/>
              <p:cNvGrpSpPr/>
              <p:nvPr/>
            </p:nvGrpSpPr>
            <p:grpSpPr>
              <a:xfrm>
                <a:off x="0" y="0"/>
                <a:ext cx="226292" cy="226292"/>
                <a:chOff x="0" y="0"/>
                <a:chExt cx="812800" cy="812800"/>
              </a:xfrm>
            </p:grpSpPr>
            <p:sp>
              <p:nvSpPr>
                <p:cNvPr id="159" name="Freeform 15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60" name="TextBox 160"/>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61" name="Freeform 161"/>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62" name="Group 162"/>
            <p:cNvGrpSpPr/>
            <p:nvPr/>
          </p:nvGrpSpPr>
          <p:grpSpPr>
            <a:xfrm>
              <a:off x="4770743" y="4097365"/>
              <a:ext cx="169719" cy="169719"/>
              <a:chOff x="0" y="0"/>
              <a:chExt cx="226292" cy="226292"/>
            </a:xfrm>
          </p:grpSpPr>
          <p:grpSp>
            <p:nvGrpSpPr>
              <p:cNvPr id="163" name="Group 163"/>
              <p:cNvGrpSpPr/>
              <p:nvPr/>
            </p:nvGrpSpPr>
            <p:grpSpPr>
              <a:xfrm>
                <a:off x="0" y="0"/>
                <a:ext cx="226292" cy="226292"/>
                <a:chOff x="0" y="0"/>
                <a:chExt cx="812800" cy="812800"/>
              </a:xfrm>
            </p:grpSpPr>
            <p:sp>
              <p:nvSpPr>
                <p:cNvPr id="164" name="Freeform 16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65" name="TextBox 165"/>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66" name="Freeform 166"/>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67" name="Group 167"/>
            <p:cNvGrpSpPr/>
            <p:nvPr/>
          </p:nvGrpSpPr>
          <p:grpSpPr>
            <a:xfrm>
              <a:off x="4463330" y="3794461"/>
              <a:ext cx="169719" cy="169719"/>
              <a:chOff x="0" y="0"/>
              <a:chExt cx="226292" cy="226292"/>
            </a:xfrm>
          </p:grpSpPr>
          <p:grpSp>
            <p:nvGrpSpPr>
              <p:cNvPr id="168" name="Group 168"/>
              <p:cNvGrpSpPr/>
              <p:nvPr/>
            </p:nvGrpSpPr>
            <p:grpSpPr>
              <a:xfrm>
                <a:off x="0" y="0"/>
                <a:ext cx="226292" cy="226292"/>
                <a:chOff x="0" y="0"/>
                <a:chExt cx="812800" cy="812800"/>
              </a:xfrm>
            </p:grpSpPr>
            <p:sp>
              <p:nvSpPr>
                <p:cNvPr id="169" name="Freeform 16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70" name="TextBox 170"/>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71" name="Freeform 171"/>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72" name="Group 172"/>
            <p:cNvGrpSpPr/>
            <p:nvPr/>
          </p:nvGrpSpPr>
          <p:grpSpPr>
            <a:xfrm>
              <a:off x="4268983" y="4871318"/>
              <a:ext cx="169719" cy="169719"/>
              <a:chOff x="0" y="0"/>
              <a:chExt cx="226292" cy="226292"/>
            </a:xfrm>
          </p:grpSpPr>
          <p:grpSp>
            <p:nvGrpSpPr>
              <p:cNvPr id="173" name="Group 173"/>
              <p:cNvGrpSpPr/>
              <p:nvPr/>
            </p:nvGrpSpPr>
            <p:grpSpPr>
              <a:xfrm>
                <a:off x="0" y="0"/>
                <a:ext cx="226292" cy="226292"/>
                <a:chOff x="0" y="0"/>
                <a:chExt cx="812800" cy="812800"/>
              </a:xfrm>
            </p:grpSpPr>
            <p:sp>
              <p:nvSpPr>
                <p:cNvPr id="174" name="Freeform 17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75" name="TextBox 175"/>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76" name="Freeform 176"/>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77" name="Group 177"/>
            <p:cNvGrpSpPr/>
            <p:nvPr/>
          </p:nvGrpSpPr>
          <p:grpSpPr>
            <a:xfrm>
              <a:off x="4601024" y="4872354"/>
              <a:ext cx="169719" cy="169719"/>
              <a:chOff x="0" y="0"/>
              <a:chExt cx="226292" cy="226292"/>
            </a:xfrm>
          </p:grpSpPr>
          <p:grpSp>
            <p:nvGrpSpPr>
              <p:cNvPr id="178" name="Group 178"/>
              <p:cNvGrpSpPr/>
              <p:nvPr/>
            </p:nvGrpSpPr>
            <p:grpSpPr>
              <a:xfrm>
                <a:off x="0" y="0"/>
                <a:ext cx="226292" cy="226292"/>
                <a:chOff x="0" y="0"/>
                <a:chExt cx="812800" cy="812800"/>
              </a:xfrm>
            </p:grpSpPr>
            <p:sp>
              <p:nvSpPr>
                <p:cNvPr id="179" name="Freeform 17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80" name="TextBox 180"/>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81" name="Freeform 181"/>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82" name="Group 182"/>
            <p:cNvGrpSpPr/>
            <p:nvPr/>
          </p:nvGrpSpPr>
          <p:grpSpPr>
            <a:xfrm>
              <a:off x="4446828" y="5545375"/>
              <a:ext cx="169719" cy="169719"/>
              <a:chOff x="0" y="0"/>
              <a:chExt cx="226292" cy="226292"/>
            </a:xfrm>
          </p:grpSpPr>
          <p:grpSp>
            <p:nvGrpSpPr>
              <p:cNvPr id="183" name="Group 183"/>
              <p:cNvGrpSpPr/>
              <p:nvPr/>
            </p:nvGrpSpPr>
            <p:grpSpPr>
              <a:xfrm>
                <a:off x="0" y="0"/>
                <a:ext cx="226292" cy="226292"/>
                <a:chOff x="0" y="0"/>
                <a:chExt cx="812800" cy="812800"/>
              </a:xfrm>
            </p:grpSpPr>
            <p:sp>
              <p:nvSpPr>
                <p:cNvPr id="184" name="Freeform 18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CA0B"/>
                </a:solidFill>
              </p:spPr>
              <p:txBody>
                <a:bodyPr/>
                <a:lstStyle/>
                <a:p>
                  <a:endParaRPr lang="en-US"/>
                </a:p>
              </p:txBody>
            </p:sp>
            <p:sp>
              <p:nvSpPr>
                <p:cNvPr id="185" name="TextBox 185"/>
                <p:cNvSpPr txBox="1"/>
                <p:nvPr/>
              </p:nvSpPr>
              <p:spPr>
                <a:xfrm>
                  <a:off x="76200" y="47625"/>
                  <a:ext cx="660400" cy="688975"/>
                </a:xfrm>
                <a:prstGeom prst="rect">
                  <a:avLst/>
                </a:prstGeom>
              </p:spPr>
              <p:txBody>
                <a:bodyPr lIns="16873" tIns="16873" rIns="16873" bIns="16873" rtlCol="0" anchor="ctr"/>
                <a:lstStyle/>
                <a:p>
                  <a:pPr algn="ctr">
                    <a:lnSpc>
                      <a:spcPts val="1614"/>
                    </a:lnSpc>
                  </a:pPr>
                  <a:endParaRPr/>
                </a:p>
              </p:txBody>
            </p:sp>
          </p:grpSp>
          <p:sp>
            <p:nvSpPr>
              <p:cNvPr id="186" name="Freeform 186"/>
              <p:cNvSpPr/>
              <p:nvPr/>
            </p:nvSpPr>
            <p:spPr>
              <a:xfrm>
                <a:off x="75203" y="37233"/>
                <a:ext cx="75887" cy="149064"/>
              </a:xfrm>
              <a:custGeom>
                <a:avLst/>
                <a:gdLst/>
                <a:ahLst/>
                <a:cxnLst/>
                <a:rect l="l" t="t" r="r" b="b"/>
                <a:pathLst>
                  <a:path w="75887" h="149064">
                    <a:moveTo>
                      <a:pt x="0" y="0"/>
                    </a:moveTo>
                    <a:lnTo>
                      <a:pt x="75887" y="0"/>
                    </a:lnTo>
                    <a:lnTo>
                      <a:pt x="75887" y="149063"/>
                    </a:lnTo>
                    <a:lnTo>
                      <a:pt x="0" y="14906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sp>
          <p:nvSpPr>
            <p:cNvPr id="189" name="TextBox 189"/>
            <p:cNvSpPr txBox="1"/>
            <p:nvPr/>
          </p:nvSpPr>
          <p:spPr>
            <a:xfrm>
              <a:off x="1729005" y="3617034"/>
              <a:ext cx="892904" cy="195631"/>
            </a:xfrm>
            <a:prstGeom prst="rect">
              <a:avLst/>
            </a:prstGeom>
          </p:spPr>
          <p:txBody>
            <a:bodyPr wrap="square" lIns="0" tIns="0" rIns="0" bIns="0" rtlCol="0" anchor="t">
              <a:spAutoFit/>
            </a:bodyPr>
            <a:lstStyle/>
            <a:p>
              <a:pPr>
                <a:lnSpc>
                  <a:spcPts val="1550"/>
                </a:lnSpc>
              </a:pPr>
              <a:r>
                <a:rPr lang="en-US" sz="1107">
                  <a:solidFill>
                    <a:srgbClr val="0C0B45"/>
                  </a:solidFill>
                  <a:latin typeface="Helvetica Now"/>
                  <a:ea typeface="Helvetica Now"/>
                  <a:cs typeface="Helvetica Now"/>
                  <a:sym typeface="Helvetica Now"/>
                </a:rPr>
                <a:t>Casing</a:t>
              </a:r>
            </a:p>
          </p:txBody>
        </p:sp>
        <p:sp>
          <p:nvSpPr>
            <p:cNvPr id="190" name="TextBox 190"/>
            <p:cNvSpPr txBox="1"/>
            <p:nvPr/>
          </p:nvSpPr>
          <p:spPr>
            <a:xfrm>
              <a:off x="1729005" y="3248872"/>
              <a:ext cx="1100300" cy="195631"/>
            </a:xfrm>
            <a:prstGeom prst="rect">
              <a:avLst/>
            </a:prstGeom>
          </p:spPr>
          <p:txBody>
            <a:bodyPr wrap="square" lIns="0" tIns="0" rIns="0" bIns="0" rtlCol="0" anchor="t">
              <a:spAutoFit/>
            </a:bodyPr>
            <a:lstStyle/>
            <a:p>
              <a:pPr>
                <a:lnSpc>
                  <a:spcPts val="1550"/>
                </a:lnSpc>
              </a:pPr>
              <a:r>
                <a:rPr lang="en-US" sz="1107">
                  <a:solidFill>
                    <a:srgbClr val="0C0B45"/>
                  </a:solidFill>
                  <a:latin typeface="Helvetica Now"/>
                  <a:ea typeface="Helvetica Now"/>
                  <a:cs typeface="Helvetica Now"/>
                  <a:sym typeface="Helvetica Now"/>
                </a:rPr>
                <a:t>Cathode (+)</a:t>
              </a:r>
            </a:p>
          </p:txBody>
        </p:sp>
        <p:sp>
          <p:nvSpPr>
            <p:cNvPr id="191" name="TextBox 191"/>
            <p:cNvSpPr txBox="1"/>
            <p:nvPr/>
          </p:nvSpPr>
          <p:spPr>
            <a:xfrm>
              <a:off x="1729005" y="5933629"/>
              <a:ext cx="620811" cy="195631"/>
            </a:xfrm>
            <a:prstGeom prst="rect">
              <a:avLst/>
            </a:prstGeom>
          </p:spPr>
          <p:txBody>
            <a:bodyPr wrap="square" lIns="0" tIns="0" rIns="0" bIns="0" rtlCol="0" anchor="t">
              <a:spAutoFit/>
            </a:bodyPr>
            <a:lstStyle/>
            <a:p>
              <a:pPr>
                <a:lnSpc>
                  <a:spcPts val="1550"/>
                </a:lnSpc>
              </a:pPr>
              <a:r>
                <a:rPr lang="en-US" sz="1107">
                  <a:solidFill>
                    <a:srgbClr val="0C0B45"/>
                  </a:solidFill>
                  <a:latin typeface="Helvetica Now"/>
                  <a:ea typeface="Helvetica Now"/>
                  <a:cs typeface="Helvetica Now"/>
                  <a:sym typeface="Helvetica Now"/>
                </a:rPr>
                <a:t>Anode (-)</a:t>
              </a:r>
            </a:p>
          </p:txBody>
        </p:sp>
        <p:sp>
          <p:nvSpPr>
            <p:cNvPr id="192" name="TextBox 192"/>
            <p:cNvSpPr txBox="1"/>
            <p:nvPr/>
          </p:nvSpPr>
          <p:spPr>
            <a:xfrm>
              <a:off x="1711628" y="4852268"/>
              <a:ext cx="823288" cy="195631"/>
            </a:xfrm>
            <a:prstGeom prst="rect">
              <a:avLst/>
            </a:prstGeom>
          </p:spPr>
          <p:txBody>
            <a:bodyPr wrap="square" lIns="0" tIns="0" rIns="0" bIns="0" rtlCol="0" anchor="t">
              <a:spAutoFit/>
            </a:bodyPr>
            <a:lstStyle/>
            <a:p>
              <a:pPr>
                <a:lnSpc>
                  <a:spcPts val="1550"/>
                </a:lnSpc>
              </a:pPr>
              <a:r>
                <a:rPr lang="en-US" sz="1107">
                  <a:solidFill>
                    <a:srgbClr val="0C0B45"/>
                  </a:solidFill>
                  <a:latin typeface="Helvetica Now"/>
                  <a:ea typeface="Helvetica Now"/>
                  <a:cs typeface="Helvetica Now"/>
                  <a:sym typeface="Helvetica Now"/>
                </a:rPr>
                <a:t>Electrolytes </a:t>
              </a:r>
            </a:p>
          </p:txBody>
        </p:sp>
        <p:sp>
          <p:nvSpPr>
            <p:cNvPr id="193" name="TextBox 193"/>
            <p:cNvSpPr txBox="1"/>
            <p:nvPr/>
          </p:nvSpPr>
          <p:spPr>
            <a:xfrm>
              <a:off x="1716784" y="5317316"/>
              <a:ext cx="1075042" cy="195631"/>
            </a:xfrm>
            <a:prstGeom prst="rect">
              <a:avLst/>
            </a:prstGeom>
          </p:spPr>
          <p:txBody>
            <a:bodyPr wrap="square" lIns="0" tIns="0" rIns="0" bIns="0" rtlCol="0" anchor="t">
              <a:spAutoFit/>
            </a:bodyPr>
            <a:lstStyle/>
            <a:p>
              <a:pPr>
                <a:lnSpc>
                  <a:spcPts val="1550"/>
                </a:lnSpc>
              </a:pPr>
              <a:r>
                <a:rPr lang="en-US" sz="1107">
                  <a:solidFill>
                    <a:srgbClr val="0C0B45"/>
                  </a:solidFill>
                  <a:latin typeface="Helvetica Now"/>
                  <a:ea typeface="Helvetica Now"/>
                  <a:cs typeface="Helvetica Now"/>
                  <a:sym typeface="Helvetica Now"/>
                </a:rPr>
                <a:t>Electrons</a:t>
              </a:r>
            </a:p>
          </p:txBody>
        </p:sp>
        <p:sp>
          <p:nvSpPr>
            <p:cNvPr id="194" name="TextBox 194"/>
            <p:cNvSpPr txBox="1"/>
            <p:nvPr/>
          </p:nvSpPr>
          <p:spPr>
            <a:xfrm>
              <a:off x="1716784" y="4293926"/>
              <a:ext cx="757859" cy="195631"/>
            </a:xfrm>
            <a:prstGeom prst="rect">
              <a:avLst/>
            </a:prstGeom>
          </p:spPr>
          <p:txBody>
            <a:bodyPr wrap="square" lIns="0" tIns="0" rIns="0" bIns="0" rtlCol="0" anchor="t">
              <a:spAutoFit/>
            </a:bodyPr>
            <a:lstStyle/>
            <a:p>
              <a:pPr>
                <a:lnSpc>
                  <a:spcPts val="1550"/>
                </a:lnSpc>
              </a:pPr>
              <a:r>
                <a:rPr lang="en-US" sz="1107">
                  <a:solidFill>
                    <a:srgbClr val="0C0B45"/>
                  </a:solidFill>
                  <a:latin typeface="Helvetica Now"/>
                  <a:ea typeface="Helvetica Now"/>
                  <a:cs typeface="Helvetica Now"/>
                  <a:sym typeface="Helvetica Now"/>
                </a:rPr>
                <a:t>Barrier</a:t>
              </a:r>
            </a:p>
          </p:txBody>
        </p:sp>
        <p:sp>
          <p:nvSpPr>
            <p:cNvPr id="195" name="TextBox 195"/>
            <p:cNvSpPr txBox="1"/>
            <p:nvPr/>
          </p:nvSpPr>
          <p:spPr>
            <a:xfrm>
              <a:off x="1739325" y="6360716"/>
              <a:ext cx="998913" cy="195631"/>
            </a:xfrm>
            <a:prstGeom prst="rect">
              <a:avLst/>
            </a:prstGeom>
          </p:spPr>
          <p:txBody>
            <a:bodyPr wrap="square" lIns="0" tIns="0" rIns="0" bIns="0" rtlCol="0" anchor="t">
              <a:spAutoFit/>
            </a:bodyPr>
            <a:lstStyle/>
            <a:p>
              <a:pPr>
                <a:lnSpc>
                  <a:spcPts val="1550"/>
                </a:lnSpc>
              </a:pPr>
              <a:r>
                <a:rPr lang="en-US" sz="1107">
                  <a:solidFill>
                    <a:srgbClr val="0C0B45"/>
                  </a:solidFill>
                  <a:latin typeface="Helvetica Now"/>
                  <a:ea typeface="Helvetica Now"/>
                  <a:cs typeface="Helvetica Now"/>
                  <a:sym typeface="Helvetica Now"/>
                </a:rPr>
                <a:t>Circuit</a:t>
              </a:r>
            </a:p>
          </p:txBody>
        </p:sp>
        <p:sp>
          <p:nvSpPr>
            <p:cNvPr id="196" name="TextBox 196"/>
            <p:cNvSpPr txBox="1"/>
            <p:nvPr/>
          </p:nvSpPr>
          <p:spPr>
            <a:xfrm>
              <a:off x="1716784" y="3945130"/>
              <a:ext cx="769489" cy="195631"/>
            </a:xfrm>
            <a:prstGeom prst="rect">
              <a:avLst/>
            </a:prstGeom>
          </p:spPr>
          <p:txBody>
            <a:bodyPr wrap="square" lIns="0" tIns="0" rIns="0" bIns="0" rtlCol="0" anchor="t">
              <a:spAutoFit/>
            </a:bodyPr>
            <a:lstStyle/>
            <a:p>
              <a:pPr>
                <a:lnSpc>
                  <a:spcPts val="1550"/>
                </a:lnSpc>
              </a:pPr>
              <a:r>
                <a:rPr lang="en-US" sz="1107">
                  <a:solidFill>
                    <a:srgbClr val="0C0B45"/>
                  </a:solidFill>
                  <a:latin typeface="Helvetica Now"/>
                  <a:ea typeface="Helvetica Now"/>
                  <a:cs typeface="Helvetica Now"/>
                  <a:sym typeface="Helvetica Now"/>
                </a:rPr>
                <a:t>Manganese</a:t>
              </a:r>
            </a:p>
          </p:txBody>
        </p:sp>
      </p:grpSp>
      <p:grpSp>
        <p:nvGrpSpPr>
          <p:cNvPr id="197" name="Group 197"/>
          <p:cNvGrpSpPr/>
          <p:nvPr/>
        </p:nvGrpSpPr>
        <p:grpSpPr>
          <a:xfrm>
            <a:off x="16332200" y="9448800"/>
            <a:ext cx="1015702" cy="239572"/>
            <a:chOff x="0" y="0"/>
            <a:chExt cx="386997" cy="91280"/>
          </a:xfrm>
        </p:grpSpPr>
        <p:sp>
          <p:nvSpPr>
            <p:cNvPr id="198" name="Freeform 198"/>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199" name="TextBox 199"/>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200" name="AutoShape 200"/>
          <p:cNvSpPr/>
          <p:nvPr/>
        </p:nvSpPr>
        <p:spPr>
          <a:xfrm flipH="1" flipV="1">
            <a:off x="16519582" y="9504976"/>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201" name="TextBox 201"/>
          <p:cNvSpPr txBox="1"/>
          <p:nvPr/>
        </p:nvSpPr>
        <p:spPr>
          <a:xfrm>
            <a:off x="16650803" y="9458549"/>
            <a:ext cx="639976" cy="196400"/>
          </a:xfrm>
          <a:prstGeom prst="rect">
            <a:avLst/>
          </a:prstGeom>
        </p:spPr>
        <p:txBody>
          <a:bodyPr lIns="0" tIns="0" rIns="0" bIns="0" rtlCol="0" anchor="t">
            <a:spAutoFit/>
          </a:bodyPr>
          <a:lstStyle/>
          <a:p>
            <a:pPr>
              <a:lnSpc>
                <a:spcPts val="1580"/>
              </a:lnSpc>
            </a:pPr>
            <a:r>
              <a:rPr lang="en-US" sz="1128">
                <a:solidFill>
                  <a:srgbClr val="0C0B45"/>
                </a:solidFill>
                <a:latin typeface="Helvetica Now"/>
                <a:ea typeface="Helvetica Now"/>
                <a:cs typeface="Helvetica Now"/>
                <a:sym typeface="Helvetica Now"/>
              </a:rPr>
              <a:t>07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C0B45"/>
        </a:solidFill>
        <a:effectLst/>
      </p:bgPr>
    </p:bg>
    <p:spTree>
      <p:nvGrpSpPr>
        <p:cNvPr id="1" name="">
          <a:extLst>
            <a:ext uri="{FF2B5EF4-FFF2-40B4-BE49-F238E27FC236}">
              <a16:creationId xmlns:a16="http://schemas.microsoft.com/office/drawing/2014/main" id="{DDB3DBF0-A904-137D-701A-90742F4444CC}"/>
            </a:ext>
          </a:extLst>
        </p:cNvPr>
        <p:cNvGrpSpPr/>
        <p:nvPr/>
      </p:nvGrpSpPr>
      <p:grpSpPr>
        <a:xfrm>
          <a:off x="0" y="0"/>
          <a:ext cx="0" cy="0"/>
          <a:chOff x="0" y="0"/>
          <a:chExt cx="0" cy="0"/>
        </a:xfrm>
      </p:grpSpPr>
      <p:grpSp>
        <p:nvGrpSpPr>
          <p:cNvPr id="23" name="Group 2">
            <a:extLst>
              <a:ext uri="{FF2B5EF4-FFF2-40B4-BE49-F238E27FC236}">
                <a16:creationId xmlns:a16="http://schemas.microsoft.com/office/drawing/2014/main" id="{17CD6596-1B33-33CD-841F-A40F4C4D25D7}"/>
              </a:ext>
            </a:extLst>
          </p:cNvPr>
          <p:cNvGrpSpPr/>
          <p:nvPr/>
        </p:nvGrpSpPr>
        <p:grpSpPr>
          <a:xfrm>
            <a:off x="784145" y="2345570"/>
            <a:ext cx="12370446" cy="2502116"/>
            <a:chOff x="0" y="0"/>
            <a:chExt cx="5670383" cy="1146924"/>
          </a:xfrm>
        </p:grpSpPr>
        <p:sp>
          <p:nvSpPr>
            <p:cNvPr id="24" name="Freeform 3">
              <a:extLst>
                <a:ext uri="{FF2B5EF4-FFF2-40B4-BE49-F238E27FC236}">
                  <a16:creationId xmlns:a16="http://schemas.microsoft.com/office/drawing/2014/main" id="{129B4785-A265-F793-F348-C4C49A798309}"/>
                </a:ext>
              </a:extLst>
            </p:cNvPr>
            <p:cNvSpPr/>
            <p:nvPr/>
          </p:nvSpPr>
          <p:spPr>
            <a:xfrm>
              <a:off x="0" y="0"/>
              <a:ext cx="5670383" cy="1146924"/>
            </a:xfrm>
            <a:custGeom>
              <a:avLst/>
              <a:gdLst/>
              <a:ahLst/>
              <a:cxnLst/>
              <a:rect l="l" t="t" r="r" b="b"/>
              <a:pathLst>
                <a:path w="5670383" h="1146924">
                  <a:moveTo>
                    <a:pt x="0" y="0"/>
                  </a:moveTo>
                  <a:lnTo>
                    <a:pt x="5670383" y="0"/>
                  </a:lnTo>
                  <a:lnTo>
                    <a:pt x="5670383" y="1146924"/>
                  </a:lnTo>
                  <a:lnTo>
                    <a:pt x="0" y="1146924"/>
                  </a:lnTo>
                  <a:close/>
                </a:path>
              </a:pathLst>
            </a:custGeom>
            <a:solidFill>
              <a:srgbClr val="AFCA0B"/>
            </a:solidFill>
          </p:spPr>
          <p:txBody>
            <a:bodyPr/>
            <a:lstStyle/>
            <a:p>
              <a:endParaRPr lang="en-US" sz="1760"/>
            </a:p>
          </p:txBody>
        </p:sp>
        <p:sp>
          <p:nvSpPr>
            <p:cNvPr id="25" name="TextBox 4">
              <a:extLst>
                <a:ext uri="{FF2B5EF4-FFF2-40B4-BE49-F238E27FC236}">
                  <a16:creationId xmlns:a16="http://schemas.microsoft.com/office/drawing/2014/main" id="{FCCE8D98-1141-1CAD-3FF8-6017382AF4B7}"/>
                </a:ext>
              </a:extLst>
            </p:cNvPr>
            <p:cNvSpPr txBox="1"/>
            <p:nvPr/>
          </p:nvSpPr>
          <p:spPr>
            <a:xfrm>
              <a:off x="0" y="28575"/>
              <a:ext cx="5670383" cy="1118349"/>
            </a:xfrm>
            <a:prstGeom prst="rect">
              <a:avLst/>
            </a:prstGeom>
          </p:spPr>
          <p:txBody>
            <a:bodyPr lIns="14952" tIns="14952" rIns="14952" bIns="14952" rtlCol="0" anchor="ctr"/>
            <a:lstStyle/>
            <a:p>
              <a:pPr algn="ctr">
                <a:lnSpc>
                  <a:spcPts val="1249"/>
                </a:lnSpc>
              </a:pPr>
              <a:endParaRPr sz="1760"/>
            </a:p>
          </p:txBody>
        </p:sp>
      </p:grpSp>
      <p:grpSp>
        <p:nvGrpSpPr>
          <p:cNvPr id="26" name="Group 5">
            <a:extLst>
              <a:ext uri="{FF2B5EF4-FFF2-40B4-BE49-F238E27FC236}">
                <a16:creationId xmlns:a16="http://schemas.microsoft.com/office/drawing/2014/main" id="{D0844BA7-F12D-4728-F632-8097189F21D4}"/>
              </a:ext>
            </a:extLst>
          </p:cNvPr>
          <p:cNvGrpSpPr/>
          <p:nvPr/>
        </p:nvGrpSpPr>
        <p:grpSpPr>
          <a:xfrm>
            <a:off x="784145" y="2118688"/>
            <a:ext cx="16695030" cy="7065952"/>
            <a:chOff x="0" y="0"/>
            <a:chExt cx="7652692" cy="3324462"/>
          </a:xfrm>
        </p:grpSpPr>
        <p:sp>
          <p:nvSpPr>
            <p:cNvPr id="27" name="Freeform 6">
              <a:extLst>
                <a:ext uri="{FF2B5EF4-FFF2-40B4-BE49-F238E27FC236}">
                  <a16:creationId xmlns:a16="http://schemas.microsoft.com/office/drawing/2014/main" id="{21BC4177-565C-FA9D-8C83-E6EB554A4F5E}"/>
                </a:ext>
              </a:extLst>
            </p:cNvPr>
            <p:cNvSpPr/>
            <p:nvPr/>
          </p:nvSpPr>
          <p:spPr>
            <a:xfrm>
              <a:off x="0" y="0"/>
              <a:ext cx="7652692" cy="3324462"/>
            </a:xfrm>
            <a:custGeom>
              <a:avLst/>
              <a:gdLst/>
              <a:ahLst/>
              <a:cxnLst/>
              <a:rect l="l" t="t" r="r" b="b"/>
              <a:pathLst>
                <a:path w="7652692" h="3324462">
                  <a:moveTo>
                    <a:pt x="0" y="0"/>
                  </a:moveTo>
                  <a:lnTo>
                    <a:pt x="7652692" y="0"/>
                  </a:lnTo>
                  <a:lnTo>
                    <a:pt x="7652692" y="3324462"/>
                  </a:lnTo>
                  <a:lnTo>
                    <a:pt x="0" y="3324462"/>
                  </a:lnTo>
                  <a:close/>
                </a:path>
              </a:pathLst>
            </a:custGeom>
            <a:solidFill>
              <a:srgbClr val="AFCA0B"/>
            </a:solidFill>
          </p:spPr>
          <p:txBody>
            <a:bodyPr/>
            <a:lstStyle/>
            <a:p>
              <a:endParaRPr lang="en-US" sz="1760"/>
            </a:p>
          </p:txBody>
        </p:sp>
        <p:sp>
          <p:nvSpPr>
            <p:cNvPr id="28" name="TextBox 7">
              <a:extLst>
                <a:ext uri="{FF2B5EF4-FFF2-40B4-BE49-F238E27FC236}">
                  <a16:creationId xmlns:a16="http://schemas.microsoft.com/office/drawing/2014/main" id="{F229AC8C-8FF5-D335-E11E-F53EE07C7786}"/>
                </a:ext>
              </a:extLst>
            </p:cNvPr>
            <p:cNvSpPr txBox="1"/>
            <p:nvPr/>
          </p:nvSpPr>
          <p:spPr>
            <a:xfrm>
              <a:off x="0" y="28575"/>
              <a:ext cx="7652692" cy="3295887"/>
            </a:xfrm>
            <a:prstGeom prst="rect">
              <a:avLst/>
            </a:prstGeom>
          </p:spPr>
          <p:txBody>
            <a:bodyPr lIns="14952" tIns="14952" rIns="14952" bIns="14952" rtlCol="0" anchor="ctr"/>
            <a:lstStyle/>
            <a:p>
              <a:pPr algn="ctr">
                <a:lnSpc>
                  <a:spcPts val="1249"/>
                </a:lnSpc>
              </a:pPr>
              <a:endParaRPr sz="1760"/>
            </a:p>
          </p:txBody>
        </p:sp>
      </p:grpSp>
      <p:sp>
        <p:nvSpPr>
          <p:cNvPr id="29" name="TextBox 8">
            <a:extLst>
              <a:ext uri="{FF2B5EF4-FFF2-40B4-BE49-F238E27FC236}">
                <a16:creationId xmlns:a16="http://schemas.microsoft.com/office/drawing/2014/main" id="{D6B9C48E-B163-FB75-BEE5-18ACE6BE413C}"/>
              </a:ext>
            </a:extLst>
          </p:cNvPr>
          <p:cNvSpPr txBox="1"/>
          <p:nvPr/>
        </p:nvSpPr>
        <p:spPr>
          <a:xfrm>
            <a:off x="0" y="471609"/>
            <a:ext cx="17881600" cy="828560"/>
          </a:xfrm>
          <a:prstGeom prst="rect">
            <a:avLst/>
          </a:prstGeom>
        </p:spPr>
        <p:txBody>
          <a:bodyPr lIns="0" tIns="0" rIns="0" bIns="0" rtlCol="0" anchor="t">
            <a:spAutoFit/>
          </a:bodyPr>
          <a:lstStyle/>
          <a:p>
            <a:pPr algn="ctr">
              <a:lnSpc>
                <a:spcPts val="7042"/>
              </a:lnSpc>
            </a:pPr>
            <a:r>
              <a:rPr lang="en-US" sz="5030" b="1">
                <a:solidFill>
                  <a:srgbClr val="FFFFFF"/>
                </a:solidFill>
                <a:latin typeface="Neighbor 1 Heavy"/>
                <a:ea typeface="Neighbor 1 Heavy"/>
                <a:cs typeface="Neighbor 1 Heavy"/>
                <a:sym typeface="Neighbor 1 Heavy"/>
              </a:rPr>
              <a:t>LET’S MAKE A </a:t>
            </a:r>
            <a:r>
              <a:rPr lang="en-US" sz="5030" b="1">
                <a:solidFill>
                  <a:srgbClr val="AFCA0B"/>
                </a:solidFill>
                <a:latin typeface="Neighbor 1 Heavy"/>
                <a:ea typeface="Neighbor 1 Heavy"/>
                <a:cs typeface="Neighbor 1 Heavy"/>
                <a:sym typeface="Neighbor 1 Heavy"/>
              </a:rPr>
              <a:t>LEMON BATTERY!</a:t>
            </a:r>
            <a:r>
              <a:rPr lang="en-US" sz="5030" b="1">
                <a:solidFill>
                  <a:srgbClr val="0C0B45"/>
                </a:solidFill>
                <a:latin typeface="Neighbor 1 Heavy"/>
                <a:ea typeface="Neighbor 1 Heavy"/>
                <a:cs typeface="Neighbor 1 Heavy"/>
                <a:sym typeface="Neighbor 1 Heavy"/>
              </a:rPr>
              <a:t> </a:t>
            </a:r>
          </a:p>
        </p:txBody>
      </p:sp>
      <p:sp>
        <p:nvSpPr>
          <p:cNvPr id="30" name="TextBox 9">
            <a:extLst>
              <a:ext uri="{FF2B5EF4-FFF2-40B4-BE49-F238E27FC236}">
                <a16:creationId xmlns:a16="http://schemas.microsoft.com/office/drawing/2014/main" id="{E1A1F2D6-B63B-AC8A-8E33-C8A5BA3FB072}"/>
              </a:ext>
            </a:extLst>
          </p:cNvPr>
          <p:cNvSpPr txBox="1"/>
          <p:nvPr/>
        </p:nvSpPr>
        <p:spPr>
          <a:xfrm>
            <a:off x="1569845" y="2490090"/>
            <a:ext cx="2237292" cy="363407"/>
          </a:xfrm>
          <a:prstGeom prst="rect">
            <a:avLst/>
          </a:prstGeom>
        </p:spPr>
        <p:txBody>
          <a:bodyPr lIns="0" tIns="0" rIns="0" bIns="0" rtlCol="0" anchor="t">
            <a:spAutoFit/>
          </a:bodyPr>
          <a:lstStyle/>
          <a:p>
            <a:pPr>
              <a:lnSpc>
                <a:spcPts val="3069"/>
              </a:lnSpc>
            </a:pPr>
            <a:r>
              <a:rPr lang="en-US" sz="2192" b="1">
                <a:solidFill>
                  <a:srgbClr val="0C0B45"/>
                </a:solidFill>
                <a:latin typeface="Neighbor 1 Heavy"/>
                <a:ea typeface="Neighbor 1 Heavy"/>
                <a:cs typeface="Neighbor 1 Heavy"/>
                <a:sym typeface="Neighbor 1 Heavy"/>
              </a:rPr>
              <a:t>🧪 INGREDIENTS: </a:t>
            </a:r>
          </a:p>
        </p:txBody>
      </p:sp>
      <p:sp>
        <p:nvSpPr>
          <p:cNvPr id="31" name="TextBox 10">
            <a:extLst>
              <a:ext uri="{FF2B5EF4-FFF2-40B4-BE49-F238E27FC236}">
                <a16:creationId xmlns:a16="http://schemas.microsoft.com/office/drawing/2014/main" id="{4B619ADD-E9AC-9710-0621-ACCE33385F80}"/>
              </a:ext>
            </a:extLst>
          </p:cNvPr>
          <p:cNvSpPr txBox="1"/>
          <p:nvPr/>
        </p:nvSpPr>
        <p:spPr>
          <a:xfrm>
            <a:off x="1215938" y="3146517"/>
            <a:ext cx="8922546" cy="1604478"/>
          </a:xfrm>
          <a:prstGeom prst="rect">
            <a:avLst/>
          </a:prstGeom>
        </p:spPr>
        <p:txBody>
          <a:bodyPr lIns="0" tIns="0" rIns="0" bIns="0" rtlCol="0" anchor="t">
            <a:spAutoFit/>
          </a:bodyPr>
          <a:lstStyle/>
          <a:p>
            <a:pPr marL="320884" lvl="1" indent="-160441">
              <a:lnSpc>
                <a:spcPts val="2081"/>
              </a:lnSpc>
              <a:buFont typeface="Arial"/>
              <a:buChar char="•"/>
            </a:pPr>
            <a:r>
              <a:rPr lang="en-US" sz="1486">
                <a:solidFill>
                  <a:srgbClr val="0C0B45"/>
                </a:solidFill>
                <a:latin typeface="Helvetica Now"/>
                <a:ea typeface="Helvetica Now"/>
                <a:cs typeface="Helvetica Now"/>
                <a:sym typeface="Helvetica Now"/>
              </a:rPr>
              <a:t>5 juicy lemons</a:t>
            </a:r>
          </a:p>
          <a:p>
            <a:pPr marL="320884" lvl="1" indent="-160441">
              <a:lnSpc>
                <a:spcPts val="2081"/>
              </a:lnSpc>
              <a:buFont typeface="Arial"/>
              <a:buChar char="•"/>
            </a:pPr>
            <a:r>
              <a:rPr lang="en-US" sz="1486">
                <a:solidFill>
                  <a:srgbClr val="0C0B45"/>
                </a:solidFill>
                <a:latin typeface="Helvetica Now"/>
                <a:ea typeface="Helvetica Now"/>
                <a:cs typeface="Helvetica Now"/>
                <a:sym typeface="Helvetica Now"/>
              </a:rPr>
              <a:t>5 shiny copper nails</a:t>
            </a:r>
          </a:p>
          <a:p>
            <a:pPr marL="320884" lvl="1" indent="-160441">
              <a:lnSpc>
                <a:spcPts val="2081"/>
              </a:lnSpc>
              <a:buFont typeface="Arial"/>
              <a:buChar char="•"/>
            </a:pPr>
            <a:r>
              <a:rPr lang="en-US" sz="1486">
                <a:solidFill>
                  <a:srgbClr val="0C0B45"/>
                </a:solidFill>
                <a:latin typeface="Helvetica Now"/>
                <a:ea typeface="Helvetica Now"/>
                <a:cs typeface="Helvetica Now"/>
                <a:sym typeface="Helvetica Now"/>
              </a:rPr>
              <a:t>5 zinc nails/ screws (or galvanized nails)</a:t>
            </a:r>
          </a:p>
          <a:p>
            <a:pPr marL="320884" lvl="1" indent="-160441">
              <a:lnSpc>
                <a:spcPts val="2081"/>
              </a:lnSpc>
              <a:buFont typeface="Arial"/>
              <a:buChar char="•"/>
            </a:pPr>
            <a:r>
              <a:rPr lang="en-US" sz="1486">
                <a:solidFill>
                  <a:srgbClr val="0C0B45"/>
                </a:solidFill>
                <a:latin typeface="Helvetica Now"/>
                <a:ea typeface="Helvetica Now"/>
                <a:cs typeface="Helvetica Now"/>
                <a:sym typeface="Helvetica Now"/>
              </a:rPr>
              <a:t>5 alligator clip wires</a:t>
            </a:r>
          </a:p>
          <a:p>
            <a:pPr marL="320884" lvl="1" indent="-160441">
              <a:lnSpc>
                <a:spcPts val="2081"/>
              </a:lnSpc>
              <a:buFont typeface="Arial"/>
              <a:buChar char="•"/>
            </a:pPr>
            <a:r>
              <a:rPr lang="en-US" sz="1486">
                <a:solidFill>
                  <a:srgbClr val="0C0B45"/>
                </a:solidFill>
                <a:latin typeface="Helvetica Now"/>
                <a:ea typeface="Helvetica Now"/>
                <a:cs typeface="Helvetica Now"/>
                <a:sym typeface="Helvetica Now"/>
              </a:rPr>
              <a:t>1 small 3V LED bulb</a:t>
            </a:r>
          </a:p>
          <a:p>
            <a:pPr>
              <a:lnSpc>
                <a:spcPts val="2081"/>
              </a:lnSpc>
            </a:pPr>
            <a:endParaRPr lang="en-US" sz="1486">
              <a:solidFill>
                <a:srgbClr val="0C0B45"/>
              </a:solidFill>
              <a:latin typeface="Helvetica Now"/>
              <a:ea typeface="Helvetica Now"/>
              <a:cs typeface="Helvetica Now"/>
              <a:sym typeface="Helvetica Now"/>
            </a:endParaRPr>
          </a:p>
        </p:txBody>
      </p:sp>
      <p:sp>
        <p:nvSpPr>
          <p:cNvPr id="32" name="TextBox 11">
            <a:extLst>
              <a:ext uri="{FF2B5EF4-FFF2-40B4-BE49-F238E27FC236}">
                <a16:creationId xmlns:a16="http://schemas.microsoft.com/office/drawing/2014/main" id="{2E64FE9E-A751-3889-6823-55CD88B3D610}"/>
              </a:ext>
            </a:extLst>
          </p:cNvPr>
          <p:cNvSpPr txBox="1"/>
          <p:nvPr/>
        </p:nvSpPr>
        <p:spPr>
          <a:xfrm>
            <a:off x="0" y="1446216"/>
            <a:ext cx="17881600" cy="355738"/>
          </a:xfrm>
          <a:prstGeom prst="rect">
            <a:avLst/>
          </a:prstGeom>
        </p:spPr>
        <p:txBody>
          <a:bodyPr lIns="0" tIns="0" rIns="0" bIns="0" rtlCol="0" anchor="t">
            <a:spAutoFit/>
          </a:bodyPr>
          <a:lstStyle/>
          <a:p>
            <a:pPr algn="ctr">
              <a:lnSpc>
                <a:spcPts val="2853"/>
              </a:lnSpc>
            </a:pPr>
            <a:r>
              <a:rPr lang="en-US" sz="2038">
                <a:solidFill>
                  <a:srgbClr val="FFFFFF"/>
                </a:solidFill>
                <a:latin typeface="Helvetica Now"/>
                <a:ea typeface="Helvetica Now"/>
                <a:cs typeface="Helvetica Now"/>
                <a:sym typeface="Helvetica Now"/>
              </a:rPr>
              <a:t>A FUN SCIENCE RECIPE, JUST FOR YOU!</a:t>
            </a:r>
          </a:p>
        </p:txBody>
      </p:sp>
      <p:sp>
        <p:nvSpPr>
          <p:cNvPr id="33" name="TextBox 12">
            <a:extLst>
              <a:ext uri="{FF2B5EF4-FFF2-40B4-BE49-F238E27FC236}">
                <a16:creationId xmlns:a16="http://schemas.microsoft.com/office/drawing/2014/main" id="{0FF1F0B6-ADEA-75C9-CCE2-5B853E969BA7}"/>
              </a:ext>
            </a:extLst>
          </p:cNvPr>
          <p:cNvSpPr txBox="1"/>
          <p:nvPr/>
        </p:nvSpPr>
        <p:spPr>
          <a:xfrm>
            <a:off x="1569845" y="5315841"/>
            <a:ext cx="2237292" cy="763414"/>
          </a:xfrm>
          <a:prstGeom prst="rect">
            <a:avLst/>
          </a:prstGeom>
        </p:spPr>
        <p:txBody>
          <a:bodyPr lIns="0" tIns="0" rIns="0" bIns="0" rtlCol="0" anchor="t">
            <a:spAutoFit/>
          </a:bodyPr>
          <a:lstStyle/>
          <a:p>
            <a:pPr>
              <a:lnSpc>
                <a:spcPts val="3069"/>
              </a:lnSpc>
            </a:pPr>
            <a:r>
              <a:rPr lang="en-US" sz="2192" b="1">
                <a:solidFill>
                  <a:srgbClr val="0C0B45"/>
                </a:solidFill>
                <a:latin typeface="Neighbor 1 Heavy"/>
                <a:ea typeface="Neighbor 1 Heavy"/>
                <a:cs typeface="Neighbor 1 Heavy"/>
                <a:sym typeface="Neighbor 1 Heavy"/>
              </a:rPr>
              <a:t>👩‍🍳 INSTRUCTIONS</a:t>
            </a:r>
          </a:p>
        </p:txBody>
      </p:sp>
      <p:sp>
        <p:nvSpPr>
          <p:cNvPr id="34" name="TextBox 13">
            <a:extLst>
              <a:ext uri="{FF2B5EF4-FFF2-40B4-BE49-F238E27FC236}">
                <a16:creationId xmlns:a16="http://schemas.microsoft.com/office/drawing/2014/main" id="{D1C0C5E9-D4F3-B943-44F0-249EB0FED5FA}"/>
              </a:ext>
            </a:extLst>
          </p:cNvPr>
          <p:cNvSpPr txBox="1"/>
          <p:nvPr/>
        </p:nvSpPr>
        <p:spPr>
          <a:xfrm>
            <a:off x="1406798" y="4768470"/>
            <a:ext cx="7724862" cy="260277"/>
          </a:xfrm>
          <a:prstGeom prst="rect">
            <a:avLst/>
          </a:prstGeom>
        </p:spPr>
        <p:txBody>
          <a:bodyPr lIns="0" tIns="0" rIns="0" bIns="0" rtlCol="0" anchor="t">
            <a:spAutoFit/>
          </a:bodyPr>
          <a:lstStyle/>
          <a:p>
            <a:pPr>
              <a:lnSpc>
                <a:spcPts val="2081"/>
              </a:lnSpc>
            </a:pPr>
            <a:r>
              <a:rPr lang="en-US" sz="1486" b="1">
                <a:solidFill>
                  <a:srgbClr val="0C0B45"/>
                </a:solidFill>
                <a:latin typeface="Helvetica Now Bold"/>
                <a:ea typeface="Helvetica Now Bold"/>
                <a:cs typeface="Helvetica Now Bold"/>
                <a:sym typeface="Helvetica Now Bold"/>
              </a:rPr>
              <a:t>Tip</a:t>
            </a:r>
            <a:r>
              <a:rPr lang="en-US" sz="1486">
                <a:solidFill>
                  <a:srgbClr val="0C0B45"/>
                </a:solidFill>
                <a:latin typeface="Helvetica Now"/>
                <a:ea typeface="Helvetica Now"/>
                <a:cs typeface="Helvetica Now"/>
                <a:sym typeface="Helvetica Now"/>
              </a:rPr>
              <a:t>: If you do not have alligator clip wires, you can also use standard electrical wires. </a:t>
            </a:r>
          </a:p>
        </p:txBody>
      </p:sp>
      <p:sp>
        <p:nvSpPr>
          <p:cNvPr id="35" name="Freeform 14">
            <a:extLst>
              <a:ext uri="{FF2B5EF4-FFF2-40B4-BE49-F238E27FC236}">
                <a16:creationId xmlns:a16="http://schemas.microsoft.com/office/drawing/2014/main" id="{33473FD3-4319-1C67-AAB6-7B46A2E668CA}"/>
              </a:ext>
            </a:extLst>
          </p:cNvPr>
          <p:cNvSpPr/>
          <p:nvPr/>
        </p:nvSpPr>
        <p:spPr>
          <a:xfrm rot="-5400000">
            <a:off x="11675577" y="4119346"/>
            <a:ext cx="4422884" cy="5557287"/>
          </a:xfrm>
          <a:custGeom>
            <a:avLst/>
            <a:gdLst/>
            <a:ahLst/>
            <a:cxnLst/>
            <a:rect l="l" t="t" r="r" b="b"/>
            <a:pathLst>
              <a:path w="4523404" h="5683589">
                <a:moveTo>
                  <a:pt x="0" y="0"/>
                </a:moveTo>
                <a:lnTo>
                  <a:pt x="4523404" y="0"/>
                </a:lnTo>
                <a:lnTo>
                  <a:pt x="4523404" y="5683589"/>
                </a:lnTo>
                <a:lnTo>
                  <a:pt x="0" y="5683589"/>
                </a:lnTo>
                <a:lnTo>
                  <a:pt x="0" y="0"/>
                </a:lnTo>
                <a:close/>
              </a:path>
            </a:pathLst>
          </a:custGeom>
          <a:blipFill>
            <a:blip r:embed="rId2"/>
            <a:stretch>
              <a:fillRect t="-9727" b="-9727"/>
            </a:stretch>
          </a:blipFill>
        </p:spPr>
        <p:txBody>
          <a:bodyPr/>
          <a:lstStyle/>
          <a:p>
            <a:endParaRPr lang="en-US" sz="1760"/>
          </a:p>
        </p:txBody>
      </p:sp>
      <p:sp>
        <p:nvSpPr>
          <p:cNvPr id="36" name="TextBox 15">
            <a:extLst>
              <a:ext uri="{FF2B5EF4-FFF2-40B4-BE49-F238E27FC236}">
                <a16:creationId xmlns:a16="http://schemas.microsoft.com/office/drawing/2014/main" id="{0465FAB9-9522-B433-625A-AEC258D3FEDD}"/>
              </a:ext>
            </a:extLst>
          </p:cNvPr>
          <p:cNvSpPr txBox="1"/>
          <p:nvPr/>
        </p:nvSpPr>
        <p:spPr>
          <a:xfrm>
            <a:off x="1215938" y="6144914"/>
            <a:ext cx="8922546" cy="2681632"/>
          </a:xfrm>
          <a:prstGeom prst="rect">
            <a:avLst/>
          </a:prstGeom>
        </p:spPr>
        <p:txBody>
          <a:bodyPr lIns="0" tIns="0" rIns="0" bIns="0" rtlCol="0" anchor="t">
            <a:spAutoFit/>
          </a:bodyPr>
          <a:lstStyle/>
          <a:p>
            <a:pPr marL="320537" lvl="1" indent="-160268">
              <a:lnSpc>
                <a:spcPts val="2078"/>
              </a:lnSpc>
              <a:buAutoNum type="arabicPeriod"/>
            </a:pPr>
            <a:r>
              <a:rPr lang="en-US" sz="1484">
                <a:solidFill>
                  <a:srgbClr val="0C0B45"/>
                </a:solidFill>
                <a:latin typeface="Helvetica Now"/>
                <a:ea typeface="Helvetica Now"/>
                <a:cs typeface="Helvetica Now"/>
                <a:sym typeface="Helvetica Now"/>
              </a:rPr>
              <a:t>Roll your lemons gently on the table to get the juice flowing inside (but don’t break the skin!).</a:t>
            </a:r>
          </a:p>
          <a:p>
            <a:pPr marL="320537" lvl="1" indent="-160268">
              <a:lnSpc>
                <a:spcPts val="2078"/>
              </a:lnSpc>
              <a:buAutoNum type="arabicPeriod"/>
            </a:pPr>
            <a:r>
              <a:rPr lang="en-US" sz="1484">
                <a:solidFill>
                  <a:srgbClr val="0C0B45"/>
                </a:solidFill>
                <a:latin typeface="Helvetica Now"/>
                <a:ea typeface="Helvetica Now"/>
                <a:cs typeface="Helvetica Now"/>
                <a:sym typeface="Helvetica Now"/>
              </a:rPr>
              <a:t>Stick one copper nail and one zinc nail into each lemon, about 3 centimetres apart. </a:t>
            </a:r>
          </a:p>
          <a:p>
            <a:pPr marL="320537" lvl="1" indent="-160268">
              <a:lnSpc>
                <a:spcPts val="2078"/>
              </a:lnSpc>
              <a:buAutoNum type="arabicPeriod"/>
            </a:pPr>
            <a:r>
              <a:rPr lang="en-US" sz="1484">
                <a:solidFill>
                  <a:srgbClr val="0C0B45"/>
                </a:solidFill>
                <a:latin typeface="Helvetica Now"/>
                <a:ea typeface="Helvetica Now"/>
                <a:cs typeface="Helvetica Now"/>
                <a:sym typeface="Helvetica Now"/>
              </a:rPr>
              <a:t>Connect the Zinc nail from one lemon to the Copper nail on the next lemon using an alligator clip wire. </a:t>
            </a:r>
          </a:p>
          <a:p>
            <a:pPr marL="320537" lvl="1" indent="-160268">
              <a:lnSpc>
                <a:spcPts val="2078"/>
              </a:lnSpc>
              <a:buAutoNum type="arabicPeriod"/>
            </a:pPr>
            <a:r>
              <a:rPr lang="en-US" sz="1484">
                <a:solidFill>
                  <a:srgbClr val="0C0B45"/>
                </a:solidFill>
                <a:latin typeface="Helvetica Now"/>
                <a:ea typeface="Helvetica Now"/>
                <a:cs typeface="Helvetica Now"/>
                <a:sym typeface="Helvetica Now"/>
              </a:rPr>
              <a:t>Connect the Zinc nail on the second lemon to the copper nail on the third lemon and continue the process until all 5 lemons are connected in a line. </a:t>
            </a:r>
          </a:p>
          <a:p>
            <a:pPr marL="320537" lvl="1" indent="-160268">
              <a:lnSpc>
                <a:spcPts val="2078"/>
              </a:lnSpc>
              <a:buAutoNum type="arabicPeriod"/>
            </a:pPr>
            <a:r>
              <a:rPr lang="en-US" sz="1484">
                <a:solidFill>
                  <a:srgbClr val="0C0B45"/>
                </a:solidFill>
                <a:latin typeface="Helvetica Now"/>
                <a:ea typeface="Helvetica Now"/>
                <a:cs typeface="Helvetica Now"/>
                <a:sym typeface="Helvetica Now"/>
              </a:rPr>
              <a:t>Now, connect the Copper Nail on the first lemon and the Zinc nail on the 5th lemon to the 3V light bulb to complete a circle. </a:t>
            </a:r>
          </a:p>
          <a:p>
            <a:pPr marL="320537" lvl="1" indent="-160268">
              <a:lnSpc>
                <a:spcPts val="2078"/>
              </a:lnSpc>
              <a:buAutoNum type="arabicPeriod"/>
            </a:pPr>
            <a:r>
              <a:rPr lang="en-US" sz="1484">
                <a:solidFill>
                  <a:srgbClr val="0C0B45"/>
                </a:solidFill>
                <a:latin typeface="Helvetica Now"/>
                <a:ea typeface="Helvetica Now"/>
                <a:cs typeface="Helvetica Now"/>
                <a:sym typeface="Helvetica Now"/>
              </a:rPr>
              <a:t>Watch it light up — you’ve made electricity from lemons!</a:t>
            </a:r>
          </a:p>
          <a:p>
            <a:pPr>
              <a:lnSpc>
                <a:spcPts val="2078"/>
              </a:lnSpc>
            </a:pPr>
            <a:endParaRPr lang="en-US" sz="1484">
              <a:solidFill>
                <a:srgbClr val="0C0B45"/>
              </a:solidFill>
              <a:latin typeface="Helvetica Now"/>
              <a:ea typeface="Helvetica Now"/>
              <a:cs typeface="Helvetica Now"/>
              <a:sym typeface="Helvetica Now"/>
            </a:endParaRPr>
          </a:p>
        </p:txBody>
      </p:sp>
      <p:grpSp>
        <p:nvGrpSpPr>
          <p:cNvPr id="37" name="Group 16">
            <a:extLst>
              <a:ext uri="{FF2B5EF4-FFF2-40B4-BE49-F238E27FC236}">
                <a16:creationId xmlns:a16="http://schemas.microsoft.com/office/drawing/2014/main" id="{4B89BC6D-F269-0690-47CB-94E4A46CC9E6}"/>
              </a:ext>
            </a:extLst>
          </p:cNvPr>
          <p:cNvGrpSpPr/>
          <p:nvPr/>
        </p:nvGrpSpPr>
        <p:grpSpPr>
          <a:xfrm>
            <a:off x="9748563" y="2630358"/>
            <a:ext cx="7730612" cy="1887141"/>
            <a:chOff x="0" y="0"/>
            <a:chExt cx="10541744" cy="2573374"/>
          </a:xfrm>
        </p:grpSpPr>
        <p:sp>
          <p:nvSpPr>
            <p:cNvPr id="38" name="Freeform 17">
              <a:extLst>
                <a:ext uri="{FF2B5EF4-FFF2-40B4-BE49-F238E27FC236}">
                  <a16:creationId xmlns:a16="http://schemas.microsoft.com/office/drawing/2014/main" id="{174074E9-1B0D-AC4C-5DCA-45A30AE5E985}"/>
                </a:ext>
              </a:extLst>
            </p:cNvPr>
            <p:cNvSpPr/>
            <p:nvPr/>
          </p:nvSpPr>
          <p:spPr>
            <a:xfrm>
              <a:off x="4924138" y="0"/>
              <a:ext cx="5617607" cy="2573374"/>
            </a:xfrm>
            <a:custGeom>
              <a:avLst/>
              <a:gdLst/>
              <a:ahLst/>
              <a:cxnLst/>
              <a:rect l="l" t="t" r="r" b="b"/>
              <a:pathLst>
                <a:path w="5617607" h="2573374">
                  <a:moveTo>
                    <a:pt x="0" y="0"/>
                  </a:moveTo>
                  <a:lnTo>
                    <a:pt x="5617606" y="0"/>
                  </a:lnTo>
                  <a:lnTo>
                    <a:pt x="5617606" y="2573374"/>
                  </a:lnTo>
                  <a:lnTo>
                    <a:pt x="0" y="2573374"/>
                  </a:lnTo>
                  <a:lnTo>
                    <a:pt x="0" y="0"/>
                  </a:lnTo>
                  <a:close/>
                </a:path>
              </a:pathLst>
            </a:custGeom>
            <a:blipFill>
              <a:blip r:embed="rId3"/>
              <a:stretch>
                <a:fillRect t="-98309" b="-2524"/>
              </a:stretch>
            </a:blipFill>
          </p:spPr>
          <p:txBody>
            <a:bodyPr/>
            <a:lstStyle/>
            <a:p>
              <a:endParaRPr lang="en-US" sz="1760"/>
            </a:p>
          </p:txBody>
        </p:sp>
        <p:sp>
          <p:nvSpPr>
            <p:cNvPr id="39" name="Freeform 18">
              <a:extLst>
                <a:ext uri="{FF2B5EF4-FFF2-40B4-BE49-F238E27FC236}">
                  <a16:creationId xmlns:a16="http://schemas.microsoft.com/office/drawing/2014/main" id="{D037EAC6-74ED-393A-7BED-16AB13627412}"/>
                </a:ext>
              </a:extLst>
            </p:cNvPr>
            <p:cNvSpPr/>
            <p:nvPr/>
          </p:nvSpPr>
          <p:spPr>
            <a:xfrm>
              <a:off x="0" y="114811"/>
              <a:ext cx="5617607" cy="2328877"/>
            </a:xfrm>
            <a:custGeom>
              <a:avLst/>
              <a:gdLst/>
              <a:ahLst/>
              <a:cxnLst/>
              <a:rect l="l" t="t" r="r" b="b"/>
              <a:pathLst>
                <a:path w="5617607" h="2328877">
                  <a:moveTo>
                    <a:pt x="0" y="0"/>
                  </a:moveTo>
                  <a:lnTo>
                    <a:pt x="5617607" y="0"/>
                  </a:lnTo>
                  <a:lnTo>
                    <a:pt x="5617607" y="2328877"/>
                  </a:lnTo>
                  <a:lnTo>
                    <a:pt x="0" y="2328877"/>
                  </a:lnTo>
                  <a:lnTo>
                    <a:pt x="0" y="0"/>
                  </a:lnTo>
                  <a:close/>
                </a:path>
              </a:pathLst>
            </a:custGeom>
            <a:blipFill>
              <a:blip r:embed="rId3"/>
              <a:stretch>
                <a:fillRect t="-10211" b="-111706"/>
              </a:stretch>
            </a:blipFill>
          </p:spPr>
          <p:txBody>
            <a:bodyPr/>
            <a:lstStyle/>
            <a:p>
              <a:endParaRPr lang="en-US" sz="1760"/>
            </a:p>
          </p:txBody>
        </p:sp>
      </p:grpSp>
      <p:grpSp>
        <p:nvGrpSpPr>
          <p:cNvPr id="40" name="Group 11">
            <a:extLst>
              <a:ext uri="{FF2B5EF4-FFF2-40B4-BE49-F238E27FC236}">
                <a16:creationId xmlns:a16="http://schemas.microsoft.com/office/drawing/2014/main" id="{4DE1E12E-0E13-0D71-EA72-DAC72B688B07}"/>
              </a:ext>
            </a:extLst>
          </p:cNvPr>
          <p:cNvGrpSpPr/>
          <p:nvPr/>
        </p:nvGrpSpPr>
        <p:grpSpPr>
          <a:xfrm>
            <a:off x="16179499" y="9278482"/>
            <a:ext cx="1015702" cy="339569"/>
            <a:chOff x="0" y="-38100"/>
            <a:chExt cx="386997" cy="129380"/>
          </a:xfrm>
        </p:grpSpPr>
        <p:sp>
          <p:nvSpPr>
            <p:cNvPr id="41" name="Freeform 12">
              <a:extLst>
                <a:ext uri="{FF2B5EF4-FFF2-40B4-BE49-F238E27FC236}">
                  <a16:creationId xmlns:a16="http://schemas.microsoft.com/office/drawing/2014/main" id="{2DF668EA-922D-2338-5B97-EDEB8BCC579E}"/>
                </a:ext>
              </a:extLst>
            </p:cNvPr>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42" name="TextBox 13">
              <a:extLst>
                <a:ext uri="{FF2B5EF4-FFF2-40B4-BE49-F238E27FC236}">
                  <a16:creationId xmlns:a16="http://schemas.microsoft.com/office/drawing/2014/main" id="{5A631B8A-19E3-85DF-D1DF-0B2F2E46448D}"/>
                </a:ext>
              </a:extLst>
            </p:cNvPr>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63" name="AutoShape 14">
            <a:extLst>
              <a:ext uri="{FF2B5EF4-FFF2-40B4-BE49-F238E27FC236}">
                <a16:creationId xmlns:a16="http://schemas.microsoft.com/office/drawing/2014/main" id="{ED602F42-0505-7E52-FEA1-E7BECB99FD2F}"/>
              </a:ext>
            </a:extLst>
          </p:cNvPr>
          <p:cNvSpPr/>
          <p:nvPr/>
        </p:nvSpPr>
        <p:spPr>
          <a:xfrm flipH="1" flipV="1">
            <a:off x="16366881" y="9434655"/>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64" name="TextBox 20">
            <a:extLst>
              <a:ext uri="{FF2B5EF4-FFF2-40B4-BE49-F238E27FC236}">
                <a16:creationId xmlns:a16="http://schemas.microsoft.com/office/drawing/2014/main" id="{FD40F7EF-BFB0-783B-A087-6A2BBF48B9F4}"/>
              </a:ext>
            </a:extLst>
          </p:cNvPr>
          <p:cNvSpPr txBox="1"/>
          <p:nvPr/>
        </p:nvSpPr>
        <p:spPr>
          <a:xfrm>
            <a:off x="16498102" y="9388228"/>
            <a:ext cx="639976" cy="196400"/>
          </a:xfrm>
          <a:prstGeom prst="rect">
            <a:avLst/>
          </a:prstGeom>
        </p:spPr>
        <p:txBody>
          <a:bodyPr lIns="0" tIns="0" rIns="0" bIns="0" rtlCol="0" anchor="t">
            <a:spAutoFit/>
          </a:bodyPr>
          <a:lstStyle/>
          <a:p>
            <a:pPr>
              <a:lnSpc>
                <a:spcPts val="1580"/>
              </a:lnSpc>
            </a:pPr>
            <a:r>
              <a:rPr lang="en-US" sz="1128" dirty="0">
                <a:solidFill>
                  <a:srgbClr val="0C0B45"/>
                </a:solidFill>
                <a:latin typeface="Helvetica Now"/>
                <a:ea typeface="Helvetica Now"/>
                <a:cs typeface="Helvetica Now"/>
                <a:sym typeface="Helvetica Now"/>
              </a:rPr>
              <a:t>08</a:t>
            </a:r>
          </a:p>
        </p:txBody>
      </p:sp>
    </p:spTree>
    <p:extLst>
      <p:ext uri="{BB962C8B-B14F-4D97-AF65-F5344CB8AC3E}">
        <p14:creationId xmlns:p14="http://schemas.microsoft.com/office/powerpoint/2010/main" val="1245335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C0B45"/>
        </a:solidFill>
        <a:effectLst/>
      </p:bgPr>
    </p:bg>
    <p:spTree>
      <p:nvGrpSpPr>
        <p:cNvPr id="1" name="">
          <a:extLst>
            <a:ext uri="{FF2B5EF4-FFF2-40B4-BE49-F238E27FC236}">
              <a16:creationId xmlns:a16="http://schemas.microsoft.com/office/drawing/2014/main" id="{0070DF21-D44C-0A6A-FB5C-A4FA1A3B1F1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0735E74-959A-A909-9825-7F6504551135}"/>
              </a:ext>
            </a:extLst>
          </p:cNvPr>
          <p:cNvGrpSpPr/>
          <p:nvPr/>
        </p:nvGrpSpPr>
        <p:grpSpPr>
          <a:xfrm>
            <a:off x="987450" y="7356446"/>
            <a:ext cx="8922290" cy="1901854"/>
            <a:chOff x="0" y="0"/>
            <a:chExt cx="3399521" cy="724634"/>
          </a:xfrm>
        </p:grpSpPr>
        <p:sp>
          <p:nvSpPr>
            <p:cNvPr id="3" name="Freeform 3">
              <a:extLst>
                <a:ext uri="{FF2B5EF4-FFF2-40B4-BE49-F238E27FC236}">
                  <a16:creationId xmlns:a16="http://schemas.microsoft.com/office/drawing/2014/main" id="{CB636B8B-F8C7-CBA3-0ECB-0E96FC0B5969}"/>
                </a:ext>
              </a:extLst>
            </p:cNvPr>
            <p:cNvSpPr/>
            <p:nvPr/>
          </p:nvSpPr>
          <p:spPr>
            <a:xfrm>
              <a:off x="0" y="0"/>
              <a:ext cx="3399521" cy="724634"/>
            </a:xfrm>
            <a:custGeom>
              <a:avLst/>
              <a:gdLst/>
              <a:ahLst/>
              <a:cxnLst/>
              <a:rect l="l" t="t" r="r" b="b"/>
              <a:pathLst>
                <a:path w="3399521" h="724634">
                  <a:moveTo>
                    <a:pt x="0" y="0"/>
                  </a:moveTo>
                  <a:lnTo>
                    <a:pt x="3399521" y="0"/>
                  </a:lnTo>
                  <a:lnTo>
                    <a:pt x="3399521" y="724634"/>
                  </a:lnTo>
                  <a:lnTo>
                    <a:pt x="0" y="724634"/>
                  </a:lnTo>
                  <a:close/>
                </a:path>
              </a:pathLst>
            </a:custGeom>
            <a:solidFill>
              <a:srgbClr val="AFCA0B"/>
            </a:solidFill>
          </p:spPr>
          <p:txBody>
            <a:bodyPr/>
            <a:lstStyle/>
            <a:p>
              <a:endParaRPr lang="en-US"/>
            </a:p>
          </p:txBody>
        </p:sp>
        <p:sp>
          <p:nvSpPr>
            <p:cNvPr id="4" name="TextBox 4">
              <a:extLst>
                <a:ext uri="{FF2B5EF4-FFF2-40B4-BE49-F238E27FC236}">
                  <a16:creationId xmlns:a16="http://schemas.microsoft.com/office/drawing/2014/main" id="{F579381A-5E98-64A3-7D42-E5027D018F7D}"/>
                </a:ext>
              </a:extLst>
            </p:cNvPr>
            <p:cNvSpPr txBox="1"/>
            <p:nvPr/>
          </p:nvSpPr>
          <p:spPr>
            <a:xfrm>
              <a:off x="0" y="28575"/>
              <a:ext cx="3399521" cy="696059"/>
            </a:xfrm>
            <a:prstGeom prst="rect">
              <a:avLst/>
            </a:prstGeom>
          </p:spPr>
          <p:txBody>
            <a:bodyPr lIns="15292" tIns="15292" rIns="15292" bIns="15292" rtlCol="0" anchor="ctr"/>
            <a:lstStyle/>
            <a:p>
              <a:pPr algn="ctr">
                <a:lnSpc>
                  <a:spcPts val="1277"/>
                </a:lnSpc>
              </a:pPr>
              <a:endParaRPr/>
            </a:p>
          </p:txBody>
        </p:sp>
      </p:grpSp>
      <p:grpSp>
        <p:nvGrpSpPr>
          <p:cNvPr id="5" name="Group 5">
            <a:extLst>
              <a:ext uri="{FF2B5EF4-FFF2-40B4-BE49-F238E27FC236}">
                <a16:creationId xmlns:a16="http://schemas.microsoft.com/office/drawing/2014/main" id="{BCFE504B-23D9-A1B0-2971-28919FD42A2F}"/>
              </a:ext>
            </a:extLst>
          </p:cNvPr>
          <p:cNvGrpSpPr/>
          <p:nvPr/>
        </p:nvGrpSpPr>
        <p:grpSpPr>
          <a:xfrm>
            <a:off x="821146" y="1911867"/>
            <a:ext cx="9127267" cy="4883818"/>
            <a:chOff x="0" y="0"/>
            <a:chExt cx="3477620" cy="1860805"/>
          </a:xfrm>
        </p:grpSpPr>
        <p:sp>
          <p:nvSpPr>
            <p:cNvPr id="6" name="Freeform 6">
              <a:extLst>
                <a:ext uri="{FF2B5EF4-FFF2-40B4-BE49-F238E27FC236}">
                  <a16:creationId xmlns:a16="http://schemas.microsoft.com/office/drawing/2014/main" id="{E234D417-6870-75E9-FE05-B4FDFEEE128C}"/>
                </a:ext>
              </a:extLst>
            </p:cNvPr>
            <p:cNvSpPr/>
            <p:nvPr/>
          </p:nvSpPr>
          <p:spPr>
            <a:xfrm>
              <a:off x="0" y="0"/>
              <a:ext cx="3477620" cy="1860805"/>
            </a:xfrm>
            <a:custGeom>
              <a:avLst/>
              <a:gdLst/>
              <a:ahLst/>
              <a:cxnLst/>
              <a:rect l="l" t="t" r="r" b="b"/>
              <a:pathLst>
                <a:path w="3477620" h="1860805">
                  <a:moveTo>
                    <a:pt x="0" y="0"/>
                  </a:moveTo>
                  <a:lnTo>
                    <a:pt x="3477620" y="0"/>
                  </a:lnTo>
                  <a:lnTo>
                    <a:pt x="3477620" y="1860805"/>
                  </a:lnTo>
                  <a:lnTo>
                    <a:pt x="0" y="1860805"/>
                  </a:lnTo>
                  <a:close/>
                </a:path>
              </a:pathLst>
            </a:custGeom>
            <a:solidFill>
              <a:srgbClr val="AFCA0B"/>
            </a:solidFill>
          </p:spPr>
          <p:txBody>
            <a:bodyPr/>
            <a:lstStyle/>
            <a:p>
              <a:endParaRPr lang="en-US"/>
            </a:p>
          </p:txBody>
        </p:sp>
        <p:sp>
          <p:nvSpPr>
            <p:cNvPr id="7" name="TextBox 7">
              <a:extLst>
                <a:ext uri="{FF2B5EF4-FFF2-40B4-BE49-F238E27FC236}">
                  <a16:creationId xmlns:a16="http://schemas.microsoft.com/office/drawing/2014/main" id="{43AE13A4-2361-97F2-7E8D-D88D96FF49CC}"/>
                </a:ext>
              </a:extLst>
            </p:cNvPr>
            <p:cNvSpPr txBox="1"/>
            <p:nvPr/>
          </p:nvSpPr>
          <p:spPr>
            <a:xfrm>
              <a:off x="0" y="28575"/>
              <a:ext cx="3477620" cy="1832230"/>
            </a:xfrm>
            <a:prstGeom prst="rect">
              <a:avLst/>
            </a:prstGeom>
          </p:spPr>
          <p:txBody>
            <a:bodyPr lIns="15292" tIns="15292" rIns="15292" bIns="15292" rtlCol="0" anchor="ctr"/>
            <a:lstStyle/>
            <a:p>
              <a:pPr algn="ctr">
                <a:lnSpc>
                  <a:spcPts val="1277"/>
                </a:lnSpc>
              </a:pPr>
              <a:endParaRPr/>
            </a:p>
          </p:txBody>
        </p:sp>
      </p:grpSp>
      <p:sp>
        <p:nvSpPr>
          <p:cNvPr id="8" name="Freeform 8">
            <a:extLst>
              <a:ext uri="{FF2B5EF4-FFF2-40B4-BE49-F238E27FC236}">
                <a16:creationId xmlns:a16="http://schemas.microsoft.com/office/drawing/2014/main" id="{D1A02A77-66B5-0771-0C82-DC7DFE2EF5E7}"/>
              </a:ext>
            </a:extLst>
          </p:cNvPr>
          <p:cNvSpPr/>
          <p:nvPr/>
        </p:nvSpPr>
        <p:spPr>
          <a:xfrm>
            <a:off x="1654126" y="7685536"/>
            <a:ext cx="1416193" cy="1243675"/>
          </a:xfrm>
          <a:custGeom>
            <a:avLst/>
            <a:gdLst/>
            <a:ahLst/>
            <a:cxnLst/>
            <a:rect l="l" t="t" r="r" b="b"/>
            <a:pathLst>
              <a:path w="1416193" h="1243675">
                <a:moveTo>
                  <a:pt x="0" y="0"/>
                </a:moveTo>
                <a:lnTo>
                  <a:pt x="1416193" y="0"/>
                </a:lnTo>
                <a:lnTo>
                  <a:pt x="1416193" y="1243675"/>
                </a:lnTo>
                <a:lnTo>
                  <a:pt x="0" y="124367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TextBox 9">
            <a:extLst>
              <a:ext uri="{FF2B5EF4-FFF2-40B4-BE49-F238E27FC236}">
                <a16:creationId xmlns:a16="http://schemas.microsoft.com/office/drawing/2014/main" id="{A22B72E8-54DF-B39C-34B3-7ECAAEF99FBA}"/>
              </a:ext>
            </a:extLst>
          </p:cNvPr>
          <p:cNvSpPr txBox="1"/>
          <p:nvPr/>
        </p:nvSpPr>
        <p:spPr>
          <a:xfrm>
            <a:off x="3478529" y="7913480"/>
            <a:ext cx="6175319" cy="1079109"/>
          </a:xfrm>
          <a:prstGeom prst="rect">
            <a:avLst/>
          </a:prstGeom>
        </p:spPr>
        <p:txBody>
          <a:bodyPr lIns="0" tIns="0" rIns="0" bIns="0" rtlCol="0" anchor="t">
            <a:spAutoFit/>
          </a:bodyPr>
          <a:lstStyle/>
          <a:p>
            <a:pPr marL="330110" lvl="1" indent="-165055" algn="l">
              <a:lnSpc>
                <a:spcPts val="2140"/>
              </a:lnSpc>
              <a:buFont typeface="Arial"/>
              <a:buChar char="•"/>
            </a:pPr>
            <a:r>
              <a:rPr lang="en-US" sz="1528">
                <a:solidFill>
                  <a:srgbClr val="0C0B45"/>
                </a:solidFill>
                <a:latin typeface="Helvetica Now"/>
                <a:ea typeface="Helvetica Now"/>
                <a:cs typeface="Helvetica Now"/>
                <a:sym typeface="Helvetica Now"/>
              </a:rPr>
              <a:t>Don’t taste the lemon after the experiment!</a:t>
            </a:r>
          </a:p>
          <a:p>
            <a:pPr marL="330110" lvl="1" indent="-165055" algn="l">
              <a:lnSpc>
                <a:spcPts val="2140"/>
              </a:lnSpc>
              <a:buFont typeface="Arial"/>
              <a:buChar char="•"/>
            </a:pPr>
            <a:r>
              <a:rPr lang="en-US" sz="1528">
                <a:solidFill>
                  <a:srgbClr val="0C0B45"/>
                </a:solidFill>
                <a:latin typeface="Helvetica Now"/>
                <a:ea typeface="Helvetica Now"/>
                <a:cs typeface="Helvetica Now"/>
                <a:sym typeface="Helvetica Now"/>
              </a:rPr>
              <a:t>Ask an adult to help you with the wires and bulb.</a:t>
            </a:r>
          </a:p>
          <a:p>
            <a:pPr marL="330110" lvl="1" indent="-165055" algn="l">
              <a:lnSpc>
                <a:spcPts val="2140"/>
              </a:lnSpc>
              <a:buFont typeface="Arial"/>
              <a:buChar char="•"/>
            </a:pPr>
            <a:r>
              <a:rPr lang="en-US" sz="1528">
                <a:solidFill>
                  <a:srgbClr val="0C0B45"/>
                </a:solidFill>
                <a:latin typeface="Helvetica Now"/>
                <a:ea typeface="Helvetica Now"/>
                <a:cs typeface="Helvetica Now"/>
                <a:sym typeface="Helvetica Now"/>
              </a:rPr>
              <a:t>Never open real batteries — they contain dangerous chemicals</a:t>
            </a:r>
          </a:p>
          <a:p>
            <a:pPr algn="l">
              <a:lnSpc>
                <a:spcPts val="2140"/>
              </a:lnSpc>
            </a:pPr>
            <a:endParaRPr lang="en-US" sz="1528">
              <a:solidFill>
                <a:srgbClr val="0C0B45"/>
              </a:solidFill>
              <a:latin typeface="Helvetica Now"/>
              <a:ea typeface="Helvetica Now"/>
              <a:cs typeface="Helvetica Now"/>
              <a:sym typeface="Helvetica Now"/>
            </a:endParaRPr>
          </a:p>
        </p:txBody>
      </p:sp>
      <p:sp>
        <p:nvSpPr>
          <p:cNvPr id="10" name="TextBox 10">
            <a:extLst>
              <a:ext uri="{FF2B5EF4-FFF2-40B4-BE49-F238E27FC236}">
                <a16:creationId xmlns:a16="http://schemas.microsoft.com/office/drawing/2014/main" id="{9519BE61-F68F-17BC-E6F2-C85ACB6ACB0B}"/>
              </a:ext>
            </a:extLst>
          </p:cNvPr>
          <p:cNvSpPr txBox="1"/>
          <p:nvPr/>
        </p:nvSpPr>
        <p:spPr>
          <a:xfrm>
            <a:off x="7463" y="507410"/>
            <a:ext cx="18280537" cy="878345"/>
          </a:xfrm>
          <a:prstGeom prst="rect">
            <a:avLst/>
          </a:prstGeom>
        </p:spPr>
        <p:txBody>
          <a:bodyPr lIns="0" tIns="0" rIns="0" bIns="0" rtlCol="0" anchor="t">
            <a:spAutoFit/>
          </a:bodyPr>
          <a:lstStyle/>
          <a:p>
            <a:pPr algn="ctr">
              <a:lnSpc>
                <a:spcPts val="7237"/>
              </a:lnSpc>
            </a:pPr>
            <a:r>
              <a:rPr lang="en-US" sz="5169" b="1">
                <a:solidFill>
                  <a:srgbClr val="AFCA0B"/>
                </a:solidFill>
                <a:latin typeface="Neighbor 1 Heavy"/>
                <a:ea typeface="Neighbor 1 Heavy"/>
                <a:cs typeface="Neighbor 1 Heavy"/>
                <a:sym typeface="Neighbor 1 Heavy"/>
              </a:rPr>
              <a:t> WHAT’S HAPPENING?</a:t>
            </a:r>
          </a:p>
        </p:txBody>
      </p:sp>
      <p:sp>
        <p:nvSpPr>
          <p:cNvPr id="11" name="TextBox 11">
            <a:extLst>
              <a:ext uri="{FF2B5EF4-FFF2-40B4-BE49-F238E27FC236}">
                <a16:creationId xmlns:a16="http://schemas.microsoft.com/office/drawing/2014/main" id="{4465AD72-EEC1-07A9-CF56-CAFD04B62CA7}"/>
              </a:ext>
            </a:extLst>
          </p:cNvPr>
          <p:cNvSpPr txBox="1"/>
          <p:nvPr/>
        </p:nvSpPr>
        <p:spPr>
          <a:xfrm>
            <a:off x="3657806" y="7567023"/>
            <a:ext cx="3941889" cy="337904"/>
          </a:xfrm>
          <a:prstGeom prst="rect">
            <a:avLst/>
          </a:prstGeom>
        </p:spPr>
        <p:txBody>
          <a:bodyPr lIns="0" tIns="0" rIns="0" bIns="0" rtlCol="0" anchor="t">
            <a:spAutoFit/>
          </a:bodyPr>
          <a:lstStyle/>
          <a:p>
            <a:pPr algn="l">
              <a:lnSpc>
                <a:spcPts val="2851"/>
              </a:lnSpc>
            </a:pPr>
            <a:r>
              <a:rPr lang="en-US" sz="2036" b="1">
                <a:solidFill>
                  <a:srgbClr val="0C0B45"/>
                </a:solidFill>
                <a:latin typeface="Neighbor 1 Heavy"/>
                <a:ea typeface="Neighbor 1 Heavy"/>
                <a:cs typeface="Neighbor 1 Heavy"/>
                <a:sym typeface="Neighbor 1 Heavy"/>
              </a:rPr>
              <a:t>SAFETY TIPS:</a:t>
            </a:r>
          </a:p>
        </p:txBody>
      </p:sp>
      <p:sp>
        <p:nvSpPr>
          <p:cNvPr id="12" name="TextBox 12">
            <a:extLst>
              <a:ext uri="{FF2B5EF4-FFF2-40B4-BE49-F238E27FC236}">
                <a16:creationId xmlns:a16="http://schemas.microsoft.com/office/drawing/2014/main" id="{633C573F-63BC-83E7-7726-7C7CC72AB4A9}"/>
              </a:ext>
            </a:extLst>
          </p:cNvPr>
          <p:cNvSpPr txBox="1"/>
          <p:nvPr/>
        </p:nvSpPr>
        <p:spPr>
          <a:xfrm>
            <a:off x="1243340" y="2488220"/>
            <a:ext cx="8410509" cy="2100982"/>
          </a:xfrm>
          <a:prstGeom prst="rect">
            <a:avLst/>
          </a:prstGeom>
        </p:spPr>
        <p:txBody>
          <a:bodyPr lIns="0" tIns="0" rIns="0" bIns="0" rtlCol="0" anchor="t">
            <a:spAutoFit/>
          </a:bodyPr>
          <a:lstStyle/>
          <a:p>
            <a:pPr algn="l">
              <a:lnSpc>
                <a:spcPts val="2847"/>
              </a:lnSpc>
            </a:pPr>
            <a:r>
              <a:rPr lang="en-US" sz="2034">
                <a:solidFill>
                  <a:srgbClr val="0C0B45"/>
                </a:solidFill>
                <a:latin typeface="Helvetica Now"/>
                <a:ea typeface="Helvetica Now"/>
                <a:cs typeface="Helvetica Now"/>
                <a:sym typeface="Helvetica Now"/>
              </a:rPr>
              <a:t>The lemon juice acts as the battery’s electrolyte, meaning it allows the flow of the electrical charge between the two metals. The penny acts as the cathode, or positive end, which attracts electrons. The nail acts as the anode, or negative end, which releases electrons. In this setup, electrons flow from the nail to the penny, just like in a real battery, creating an electric current. </a:t>
            </a:r>
          </a:p>
        </p:txBody>
      </p:sp>
      <p:sp>
        <p:nvSpPr>
          <p:cNvPr id="13" name="Freeform 13">
            <a:extLst>
              <a:ext uri="{FF2B5EF4-FFF2-40B4-BE49-F238E27FC236}">
                <a16:creationId xmlns:a16="http://schemas.microsoft.com/office/drawing/2014/main" id="{0C551E25-B703-4A71-8313-E83E040362CE}"/>
              </a:ext>
            </a:extLst>
          </p:cNvPr>
          <p:cNvSpPr/>
          <p:nvPr/>
        </p:nvSpPr>
        <p:spPr>
          <a:xfrm>
            <a:off x="11219338" y="2520722"/>
            <a:ext cx="5918740" cy="5722789"/>
          </a:xfrm>
          <a:custGeom>
            <a:avLst/>
            <a:gdLst/>
            <a:ahLst/>
            <a:cxnLst/>
            <a:rect l="l" t="t" r="r" b="b"/>
            <a:pathLst>
              <a:path w="5918740" h="5722789">
                <a:moveTo>
                  <a:pt x="0" y="0"/>
                </a:moveTo>
                <a:lnTo>
                  <a:pt x="5918740" y="0"/>
                </a:lnTo>
                <a:lnTo>
                  <a:pt x="5918740" y="5722789"/>
                </a:lnTo>
                <a:lnTo>
                  <a:pt x="0" y="5722789"/>
                </a:lnTo>
                <a:lnTo>
                  <a:pt x="0" y="0"/>
                </a:lnTo>
                <a:close/>
              </a:path>
            </a:pathLst>
          </a:custGeom>
          <a:blipFill>
            <a:blip r:embed="rId3"/>
            <a:stretch>
              <a:fillRect r="-381" b="-3818"/>
            </a:stretch>
          </a:blipFill>
        </p:spPr>
        <p:txBody>
          <a:bodyPr/>
          <a:lstStyle/>
          <a:p>
            <a:endParaRPr lang="en-US"/>
          </a:p>
        </p:txBody>
      </p:sp>
      <p:sp>
        <p:nvSpPr>
          <p:cNvPr id="14" name="Freeform 14">
            <a:extLst>
              <a:ext uri="{FF2B5EF4-FFF2-40B4-BE49-F238E27FC236}">
                <a16:creationId xmlns:a16="http://schemas.microsoft.com/office/drawing/2014/main" id="{C4A368A0-0F39-C22E-E3A3-AA421129B5C7}"/>
              </a:ext>
            </a:extLst>
          </p:cNvPr>
          <p:cNvSpPr/>
          <p:nvPr/>
        </p:nvSpPr>
        <p:spPr>
          <a:xfrm>
            <a:off x="6789060" y="4843614"/>
            <a:ext cx="1870607" cy="1553291"/>
          </a:xfrm>
          <a:custGeom>
            <a:avLst/>
            <a:gdLst/>
            <a:ahLst/>
            <a:cxnLst/>
            <a:rect l="l" t="t" r="r" b="b"/>
            <a:pathLst>
              <a:path w="1870607" h="1553291">
                <a:moveTo>
                  <a:pt x="0" y="0"/>
                </a:moveTo>
                <a:lnTo>
                  <a:pt x="1870608" y="0"/>
                </a:lnTo>
                <a:lnTo>
                  <a:pt x="1870608" y="1553292"/>
                </a:lnTo>
                <a:lnTo>
                  <a:pt x="0" y="1553292"/>
                </a:lnTo>
                <a:lnTo>
                  <a:pt x="0" y="0"/>
                </a:lnTo>
                <a:close/>
              </a:path>
            </a:pathLst>
          </a:custGeom>
          <a:blipFill>
            <a:blip r:embed="rId4"/>
            <a:stretch>
              <a:fillRect t="-11482" r="-125231" b="-138061"/>
            </a:stretch>
          </a:blipFill>
        </p:spPr>
        <p:txBody>
          <a:bodyPr/>
          <a:lstStyle/>
          <a:p>
            <a:endParaRPr lang="en-US"/>
          </a:p>
        </p:txBody>
      </p:sp>
      <p:grpSp>
        <p:nvGrpSpPr>
          <p:cNvPr id="15" name="Group 11">
            <a:extLst>
              <a:ext uri="{FF2B5EF4-FFF2-40B4-BE49-F238E27FC236}">
                <a16:creationId xmlns:a16="http://schemas.microsoft.com/office/drawing/2014/main" id="{EF0739E1-BAC3-98DB-F410-456815065791}"/>
              </a:ext>
            </a:extLst>
          </p:cNvPr>
          <p:cNvGrpSpPr/>
          <p:nvPr/>
        </p:nvGrpSpPr>
        <p:grpSpPr>
          <a:xfrm>
            <a:off x="16179499" y="9278482"/>
            <a:ext cx="1015702" cy="339569"/>
            <a:chOff x="0" y="-38100"/>
            <a:chExt cx="386997" cy="129380"/>
          </a:xfrm>
        </p:grpSpPr>
        <p:sp>
          <p:nvSpPr>
            <p:cNvPr id="16" name="Freeform 12">
              <a:extLst>
                <a:ext uri="{FF2B5EF4-FFF2-40B4-BE49-F238E27FC236}">
                  <a16:creationId xmlns:a16="http://schemas.microsoft.com/office/drawing/2014/main" id="{7320CB83-7881-3085-63F7-79EDBAF58C58}"/>
                </a:ext>
              </a:extLst>
            </p:cNvPr>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17" name="TextBox 13">
              <a:extLst>
                <a:ext uri="{FF2B5EF4-FFF2-40B4-BE49-F238E27FC236}">
                  <a16:creationId xmlns:a16="http://schemas.microsoft.com/office/drawing/2014/main" id="{A09C8A47-2EE4-A30C-6EB3-54D897CF0714}"/>
                </a:ext>
              </a:extLst>
            </p:cNvPr>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18" name="AutoShape 14">
            <a:extLst>
              <a:ext uri="{FF2B5EF4-FFF2-40B4-BE49-F238E27FC236}">
                <a16:creationId xmlns:a16="http://schemas.microsoft.com/office/drawing/2014/main" id="{8F85BA94-38BD-EB65-9D3D-C40B6660044F}"/>
              </a:ext>
            </a:extLst>
          </p:cNvPr>
          <p:cNvSpPr/>
          <p:nvPr/>
        </p:nvSpPr>
        <p:spPr>
          <a:xfrm flipH="1" flipV="1">
            <a:off x="16366881" y="9434655"/>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19" name="TextBox 20">
            <a:extLst>
              <a:ext uri="{FF2B5EF4-FFF2-40B4-BE49-F238E27FC236}">
                <a16:creationId xmlns:a16="http://schemas.microsoft.com/office/drawing/2014/main" id="{001497BC-372C-489C-0B33-6E669622CE08}"/>
              </a:ext>
            </a:extLst>
          </p:cNvPr>
          <p:cNvSpPr txBox="1"/>
          <p:nvPr/>
        </p:nvSpPr>
        <p:spPr>
          <a:xfrm>
            <a:off x="16498102" y="9388228"/>
            <a:ext cx="639976" cy="196400"/>
          </a:xfrm>
          <a:prstGeom prst="rect">
            <a:avLst/>
          </a:prstGeom>
        </p:spPr>
        <p:txBody>
          <a:bodyPr lIns="0" tIns="0" rIns="0" bIns="0" rtlCol="0" anchor="t">
            <a:spAutoFit/>
          </a:bodyPr>
          <a:lstStyle/>
          <a:p>
            <a:pPr>
              <a:lnSpc>
                <a:spcPts val="1580"/>
              </a:lnSpc>
            </a:pPr>
            <a:r>
              <a:rPr lang="en-US" sz="1128" dirty="0">
                <a:solidFill>
                  <a:srgbClr val="0C0B45"/>
                </a:solidFill>
                <a:latin typeface="Helvetica Now"/>
                <a:ea typeface="Helvetica Now"/>
                <a:cs typeface="Helvetica Now"/>
                <a:sym typeface="Helvetica Now"/>
              </a:rPr>
              <a:t>09</a:t>
            </a:r>
          </a:p>
        </p:txBody>
      </p:sp>
    </p:spTree>
    <p:extLst>
      <p:ext uri="{BB962C8B-B14F-4D97-AF65-F5344CB8AC3E}">
        <p14:creationId xmlns:p14="http://schemas.microsoft.com/office/powerpoint/2010/main" val="1891873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a:extLst>
            <a:ext uri="{FF2B5EF4-FFF2-40B4-BE49-F238E27FC236}">
              <a16:creationId xmlns:a16="http://schemas.microsoft.com/office/drawing/2014/main" id="{A7208444-A26F-F928-77D5-660AAAB4A38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FCA5B66-F59F-FF55-C528-9E00FC557A16}"/>
              </a:ext>
            </a:extLst>
          </p:cNvPr>
          <p:cNvSpPr/>
          <p:nvPr/>
        </p:nvSpPr>
        <p:spPr>
          <a:xfrm>
            <a:off x="3578329" y="3141545"/>
            <a:ext cx="9923662" cy="5700898"/>
          </a:xfrm>
          <a:prstGeom prst="rect">
            <a:avLst/>
          </a:prstGeom>
          <a:solidFill>
            <a:srgbClr val="0C0B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Online Media 2" title="A Raccoon's Guide to Battery Recycling">
            <a:hlinkClick r:id="" action="ppaction://media"/>
            <a:extLst>
              <a:ext uri="{FF2B5EF4-FFF2-40B4-BE49-F238E27FC236}">
                <a16:creationId xmlns:a16="http://schemas.microsoft.com/office/drawing/2014/main" id="{03932996-EBF0-31BA-F5FC-77DD6D2DE9EE}"/>
              </a:ext>
            </a:extLst>
          </p:cNvPr>
          <p:cNvPicPr>
            <a:picLocks noRot="1" noChangeAspect="1"/>
          </p:cNvPicPr>
          <p:nvPr>
            <a:videoFile r:link="rId1"/>
          </p:nvPr>
        </p:nvPicPr>
        <p:blipFill>
          <a:blip r:embed="rId3"/>
          <a:stretch>
            <a:fillRect/>
          </a:stretch>
        </p:blipFill>
        <p:spPr>
          <a:xfrm>
            <a:off x="3705033" y="3272481"/>
            <a:ext cx="9704114" cy="5466329"/>
          </a:xfrm>
          <a:prstGeom prst="rect">
            <a:avLst/>
          </a:prstGeom>
        </p:spPr>
      </p:pic>
      <p:sp>
        <p:nvSpPr>
          <p:cNvPr id="10" name="Freeform 10">
            <a:extLst>
              <a:ext uri="{FF2B5EF4-FFF2-40B4-BE49-F238E27FC236}">
                <a16:creationId xmlns:a16="http://schemas.microsoft.com/office/drawing/2014/main" id="{FAAEF62F-683A-F271-CFF5-5ACA4EAB8AAE}"/>
              </a:ext>
            </a:extLst>
          </p:cNvPr>
          <p:cNvSpPr/>
          <p:nvPr/>
        </p:nvSpPr>
        <p:spPr>
          <a:xfrm>
            <a:off x="-287251" y="5111291"/>
            <a:ext cx="3865580" cy="3865580"/>
          </a:xfrm>
          <a:custGeom>
            <a:avLst/>
            <a:gdLst/>
            <a:ahLst/>
            <a:cxnLst/>
            <a:rect l="l" t="t" r="r" b="b"/>
            <a:pathLst>
              <a:path w="3865580" h="3865580">
                <a:moveTo>
                  <a:pt x="0" y="0"/>
                </a:moveTo>
                <a:lnTo>
                  <a:pt x="3865580" y="0"/>
                </a:lnTo>
                <a:lnTo>
                  <a:pt x="3865580" y="3865580"/>
                </a:lnTo>
                <a:lnTo>
                  <a:pt x="0" y="3865580"/>
                </a:lnTo>
                <a:lnTo>
                  <a:pt x="0" y="0"/>
                </a:lnTo>
                <a:close/>
              </a:path>
            </a:pathLst>
          </a:custGeom>
          <a:blipFill>
            <a:blip r:embed="rId4"/>
            <a:stretch>
              <a:fillRect/>
            </a:stretch>
          </a:blipFill>
        </p:spPr>
        <p:txBody>
          <a:bodyPr/>
          <a:lstStyle/>
          <a:p>
            <a:endParaRPr lang="en-US"/>
          </a:p>
        </p:txBody>
      </p:sp>
      <p:sp>
        <p:nvSpPr>
          <p:cNvPr id="11" name="Freeform 11">
            <a:extLst>
              <a:ext uri="{FF2B5EF4-FFF2-40B4-BE49-F238E27FC236}">
                <a16:creationId xmlns:a16="http://schemas.microsoft.com/office/drawing/2014/main" id="{629D42FA-AE3E-36AE-FFED-DC487CD39A10}"/>
              </a:ext>
            </a:extLst>
          </p:cNvPr>
          <p:cNvSpPr/>
          <p:nvPr/>
        </p:nvSpPr>
        <p:spPr>
          <a:xfrm flipH="1">
            <a:off x="919310" y="3283726"/>
            <a:ext cx="2256253" cy="1827565"/>
          </a:xfrm>
          <a:custGeom>
            <a:avLst/>
            <a:gdLst/>
            <a:ahLst/>
            <a:cxnLst/>
            <a:rect l="l" t="t" r="r" b="b"/>
            <a:pathLst>
              <a:path w="2256253" h="1827565">
                <a:moveTo>
                  <a:pt x="2256252" y="0"/>
                </a:moveTo>
                <a:lnTo>
                  <a:pt x="0" y="0"/>
                </a:lnTo>
                <a:lnTo>
                  <a:pt x="0" y="1827565"/>
                </a:lnTo>
                <a:lnTo>
                  <a:pt x="2256252" y="1827565"/>
                </a:lnTo>
                <a:lnTo>
                  <a:pt x="2256252"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2" name="Freeform 12">
            <a:extLst>
              <a:ext uri="{FF2B5EF4-FFF2-40B4-BE49-F238E27FC236}">
                <a16:creationId xmlns:a16="http://schemas.microsoft.com/office/drawing/2014/main" id="{AC4B3FAA-32F3-34D8-F41E-37C072D32FB5}"/>
              </a:ext>
            </a:extLst>
          </p:cNvPr>
          <p:cNvSpPr/>
          <p:nvPr/>
        </p:nvSpPr>
        <p:spPr>
          <a:xfrm>
            <a:off x="13576463" y="4006023"/>
            <a:ext cx="2312405" cy="1766228"/>
          </a:xfrm>
          <a:custGeom>
            <a:avLst/>
            <a:gdLst/>
            <a:ahLst/>
            <a:cxnLst/>
            <a:rect l="l" t="t" r="r" b="b"/>
            <a:pathLst>
              <a:path w="2180528" h="1766228">
                <a:moveTo>
                  <a:pt x="2180528" y="0"/>
                </a:moveTo>
                <a:lnTo>
                  <a:pt x="0" y="0"/>
                </a:lnTo>
                <a:lnTo>
                  <a:pt x="0" y="1766228"/>
                </a:lnTo>
                <a:lnTo>
                  <a:pt x="2180528" y="1766228"/>
                </a:lnTo>
                <a:lnTo>
                  <a:pt x="2180528"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Freeform 13">
            <a:extLst>
              <a:ext uri="{FF2B5EF4-FFF2-40B4-BE49-F238E27FC236}">
                <a16:creationId xmlns:a16="http://schemas.microsoft.com/office/drawing/2014/main" id="{896CD1AC-8524-1677-5B80-0C328FD180B2}"/>
              </a:ext>
            </a:extLst>
          </p:cNvPr>
          <p:cNvSpPr/>
          <p:nvPr/>
        </p:nvSpPr>
        <p:spPr>
          <a:xfrm>
            <a:off x="14508042" y="1827333"/>
            <a:ext cx="1290214" cy="1356396"/>
          </a:xfrm>
          <a:custGeom>
            <a:avLst/>
            <a:gdLst/>
            <a:ahLst/>
            <a:cxnLst/>
            <a:rect l="l" t="t" r="r" b="b"/>
            <a:pathLst>
              <a:path w="1005995" h="1005995">
                <a:moveTo>
                  <a:pt x="0" y="0"/>
                </a:moveTo>
                <a:lnTo>
                  <a:pt x="1005995" y="0"/>
                </a:lnTo>
                <a:lnTo>
                  <a:pt x="1005995" y="1005994"/>
                </a:lnTo>
                <a:lnTo>
                  <a:pt x="0" y="1005994"/>
                </a:lnTo>
                <a:lnTo>
                  <a:pt x="0" y="0"/>
                </a:lnTo>
                <a:close/>
              </a:path>
            </a:pathLst>
          </a:custGeom>
          <a:blipFill>
            <a:blip r:embed="rId6"/>
            <a:stretch>
              <a:fillRect/>
            </a:stretch>
          </a:blipFill>
        </p:spPr>
        <p:txBody>
          <a:bodyPr/>
          <a:lstStyle/>
          <a:p>
            <a:endParaRPr lang="en-US"/>
          </a:p>
        </p:txBody>
      </p:sp>
      <p:sp>
        <p:nvSpPr>
          <p:cNvPr id="14" name="TextBox 14">
            <a:extLst>
              <a:ext uri="{FF2B5EF4-FFF2-40B4-BE49-F238E27FC236}">
                <a16:creationId xmlns:a16="http://schemas.microsoft.com/office/drawing/2014/main" id="{79349FCF-20FC-EE91-7E9D-58C9CCBA730A}"/>
              </a:ext>
            </a:extLst>
          </p:cNvPr>
          <p:cNvSpPr txBox="1"/>
          <p:nvPr/>
        </p:nvSpPr>
        <p:spPr>
          <a:xfrm>
            <a:off x="25400" y="1138937"/>
            <a:ext cx="17856200" cy="654025"/>
          </a:xfrm>
          <a:prstGeom prst="rect">
            <a:avLst/>
          </a:prstGeom>
        </p:spPr>
        <p:txBody>
          <a:bodyPr wrap="square" lIns="0" tIns="0" rIns="0" bIns="0" rtlCol="0" anchor="t">
            <a:spAutoFit/>
          </a:bodyPr>
          <a:lstStyle/>
          <a:p>
            <a:pPr algn="ctr">
              <a:lnSpc>
                <a:spcPts val="5106"/>
              </a:lnSpc>
            </a:pPr>
            <a:r>
              <a:rPr lang="en-US" sz="5100" b="1">
                <a:solidFill>
                  <a:srgbClr val="0C0B45"/>
                </a:solidFill>
                <a:latin typeface="Neighbor 2 Heavy"/>
                <a:ea typeface="Neighbor 2 Heavy"/>
                <a:cs typeface="Neighbor 2 Heavy"/>
                <a:sym typeface="Neighbor 2 Heavy"/>
              </a:rPr>
              <a:t>A RACCOON’S GUIDE TO </a:t>
            </a:r>
            <a:r>
              <a:rPr lang="en-US" sz="5100" b="1">
                <a:solidFill>
                  <a:srgbClr val="AFCA0B"/>
                </a:solidFill>
                <a:latin typeface="Neighbor 2 Heavy"/>
                <a:ea typeface="Neighbor 2 Heavy"/>
                <a:cs typeface="Neighbor 2 Heavy"/>
                <a:sym typeface="Neighbor 2 Heavy"/>
              </a:rPr>
              <a:t>BATTERY RECYCLING</a:t>
            </a:r>
          </a:p>
        </p:txBody>
      </p:sp>
      <p:sp>
        <p:nvSpPr>
          <p:cNvPr id="15" name="TextBox 15">
            <a:extLst>
              <a:ext uri="{FF2B5EF4-FFF2-40B4-BE49-F238E27FC236}">
                <a16:creationId xmlns:a16="http://schemas.microsoft.com/office/drawing/2014/main" id="{16180058-51B7-17B0-F10C-22AF56D99498}"/>
              </a:ext>
            </a:extLst>
          </p:cNvPr>
          <p:cNvSpPr txBox="1"/>
          <p:nvPr/>
        </p:nvSpPr>
        <p:spPr>
          <a:xfrm>
            <a:off x="980074" y="2341963"/>
            <a:ext cx="13263986" cy="250581"/>
          </a:xfrm>
          <a:prstGeom prst="rect">
            <a:avLst/>
          </a:prstGeom>
        </p:spPr>
        <p:txBody>
          <a:bodyPr wrap="square" lIns="0" tIns="0" rIns="0" bIns="0" rtlCol="0" anchor="t">
            <a:spAutoFit/>
          </a:bodyPr>
          <a:lstStyle/>
          <a:p>
            <a:pPr>
              <a:lnSpc>
                <a:spcPts val="1924"/>
              </a:lnSpc>
            </a:pPr>
            <a:r>
              <a:rPr lang="en-US" spc="-37" dirty="0">
                <a:solidFill>
                  <a:srgbClr val="000000"/>
                </a:solidFill>
                <a:latin typeface="Helvetica Now"/>
                <a:ea typeface="Helvetica Now"/>
                <a:cs typeface="Helvetica Now"/>
                <a:sym typeface="Helvetica Now"/>
              </a:rPr>
              <a:t>Press play, scan the QR code or </a:t>
            </a:r>
            <a:r>
              <a:rPr lang="en-US" u="sng" spc="-37" dirty="0">
                <a:solidFill>
                  <a:srgbClr val="000000"/>
                </a:solidFill>
                <a:latin typeface="Helvetica Now"/>
                <a:ea typeface="Helvetica Now"/>
                <a:cs typeface="Helvetica Now"/>
                <a:sym typeface="Helvetica Now"/>
                <a:hlinkClick r:id="rId7" tooltip="https://www.youtube.com/watch?v=OJT6LDbvU0U"/>
              </a:rPr>
              <a:t>click this link</a:t>
            </a:r>
            <a:r>
              <a:rPr lang="en-US" spc="-37" dirty="0">
                <a:solidFill>
                  <a:srgbClr val="000000"/>
                </a:solidFill>
                <a:latin typeface="Helvetica Now"/>
                <a:ea typeface="Helvetica Now"/>
                <a:cs typeface="Helvetica Now"/>
                <a:sym typeface="Helvetica Now"/>
              </a:rPr>
              <a:t> to watch a video and learn how animals recycle things, and why you should, too!</a:t>
            </a:r>
          </a:p>
        </p:txBody>
      </p:sp>
      <p:sp>
        <p:nvSpPr>
          <p:cNvPr id="16" name="TextBox 16">
            <a:extLst>
              <a:ext uri="{FF2B5EF4-FFF2-40B4-BE49-F238E27FC236}">
                <a16:creationId xmlns:a16="http://schemas.microsoft.com/office/drawing/2014/main" id="{8B5CC058-6BF0-84C0-9571-E3B1E0B102FB}"/>
              </a:ext>
            </a:extLst>
          </p:cNvPr>
          <p:cNvSpPr txBox="1"/>
          <p:nvPr/>
        </p:nvSpPr>
        <p:spPr>
          <a:xfrm>
            <a:off x="1064139" y="3796634"/>
            <a:ext cx="1966594" cy="634720"/>
          </a:xfrm>
          <a:prstGeom prst="rect">
            <a:avLst/>
          </a:prstGeom>
        </p:spPr>
        <p:txBody>
          <a:bodyPr lIns="0" tIns="0" rIns="0" bIns="0" rtlCol="0" anchor="t">
            <a:spAutoFit/>
          </a:bodyPr>
          <a:lstStyle/>
          <a:p>
            <a:pPr algn="ctr">
              <a:lnSpc>
                <a:spcPts val="1675"/>
              </a:lnSpc>
            </a:pPr>
            <a:r>
              <a:rPr lang="en-US" sz="1196" b="1" dirty="0">
                <a:solidFill>
                  <a:srgbClr val="000000"/>
                </a:solidFill>
                <a:latin typeface="Neighbor 2 Heavy"/>
                <a:ea typeface="Neighbor 2 Heavy"/>
                <a:cs typeface="Neighbor 2 Heavy"/>
                <a:sym typeface="Neighbor 2 Heavy"/>
              </a:rPr>
              <a:t>HEY BOXER, HAVE YOU EVER SEEN A RACCOON RECYCLE</a:t>
            </a:r>
          </a:p>
          <a:p>
            <a:pPr algn="ctr">
              <a:lnSpc>
                <a:spcPts val="1675"/>
              </a:lnSpc>
            </a:pPr>
            <a:r>
              <a:rPr lang="en-US" sz="1196" b="1" dirty="0">
                <a:solidFill>
                  <a:srgbClr val="000000"/>
                </a:solidFill>
                <a:latin typeface="Neighbor 2 Heavy"/>
                <a:ea typeface="Neighbor 2 Heavy"/>
                <a:cs typeface="Neighbor 2 Heavy"/>
                <a:sym typeface="Neighbor 2 Heavy"/>
              </a:rPr>
              <a:t>MATERIALS BEFORE?</a:t>
            </a:r>
          </a:p>
        </p:txBody>
      </p:sp>
      <p:sp>
        <p:nvSpPr>
          <p:cNvPr id="17" name="TextBox 17">
            <a:extLst>
              <a:ext uri="{FF2B5EF4-FFF2-40B4-BE49-F238E27FC236}">
                <a16:creationId xmlns:a16="http://schemas.microsoft.com/office/drawing/2014/main" id="{D1AD87D1-E383-4280-C186-55EA6DAFF8A8}"/>
              </a:ext>
            </a:extLst>
          </p:cNvPr>
          <p:cNvSpPr txBox="1"/>
          <p:nvPr/>
        </p:nvSpPr>
        <p:spPr>
          <a:xfrm>
            <a:off x="13911096" y="4431354"/>
            <a:ext cx="1643138" cy="634720"/>
          </a:xfrm>
          <a:prstGeom prst="rect">
            <a:avLst/>
          </a:prstGeom>
        </p:spPr>
        <p:txBody>
          <a:bodyPr lIns="0" tIns="0" rIns="0" bIns="0" rtlCol="0" anchor="t">
            <a:spAutoFit/>
          </a:bodyPr>
          <a:lstStyle/>
          <a:p>
            <a:pPr algn="ctr">
              <a:lnSpc>
                <a:spcPts val="1675"/>
              </a:lnSpc>
            </a:pPr>
            <a:r>
              <a:rPr lang="en-US" sz="1196" b="1" dirty="0">
                <a:solidFill>
                  <a:srgbClr val="000000"/>
                </a:solidFill>
                <a:latin typeface="Neighbor 2 Heavy"/>
                <a:ea typeface="Neighbor 2 Heavy"/>
                <a:cs typeface="Neighbor 2 Heavy"/>
                <a:sym typeface="Neighbor 2 Heavy"/>
              </a:rPr>
              <a:t>HUMANS CAN LEARN A FEW THINGS FROM US ANIMALS!</a:t>
            </a:r>
          </a:p>
        </p:txBody>
      </p:sp>
      <p:sp>
        <p:nvSpPr>
          <p:cNvPr id="18" name="Freeform 18">
            <a:extLst>
              <a:ext uri="{FF2B5EF4-FFF2-40B4-BE49-F238E27FC236}">
                <a16:creationId xmlns:a16="http://schemas.microsoft.com/office/drawing/2014/main" id="{B51F84D9-1DE4-29DE-9468-E93491ED5603}"/>
              </a:ext>
            </a:extLst>
          </p:cNvPr>
          <p:cNvSpPr/>
          <p:nvPr/>
        </p:nvSpPr>
        <p:spPr>
          <a:xfrm>
            <a:off x="14244060" y="6003360"/>
            <a:ext cx="3078574" cy="3029450"/>
          </a:xfrm>
          <a:custGeom>
            <a:avLst/>
            <a:gdLst/>
            <a:ahLst/>
            <a:cxnLst/>
            <a:rect l="l" t="t" r="r" b="b"/>
            <a:pathLst>
              <a:path w="2898870" h="2834857">
                <a:moveTo>
                  <a:pt x="0" y="0"/>
                </a:moveTo>
                <a:lnTo>
                  <a:pt x="2898870" y="0"/>
                </a:lnTo>
                <a:lnTo>
                  <a:pt x="2898870" y="2834857"/>
                </a:lnTo>
                <a:lnTo>
                  <a:pt x="0" y="2834857"/>
                </a:lnTo>
                <a:lnTo>
                  <a:pt x="0" y="0"/>
                </a:lnTo>
                <a:close/>
              </a:path>
            </a:pathLst>
          </a:custGeom>
          <a:blipFill>
            <a:blip r:embed="rId8"/>
            <a:stretch>
              <a:fillRect/>
            </a:stretch>
          </a:blipFill>
        </p:spPr>
        <p:txBody>
          <a:bodyPr/>
          <a:lstStyle/>
          <a:p>
            <a:endParaRPr lang="en-US"/>
          </a:p>
        </p:txBody>
      </p:sp>
      <p:grpSp>
        <p:nvGrpSpPr>
          <p:cNvPr id="19" name="Group 19">
            <a:extLst>
              <a:ext uri="{FF2B5EF4-FFF2-40B4-BE49-F238E27FC236}">
                <a16:creationId xmlns:a16="http://schemas.microsoft.com/office/drawing/2014/main" id="{291A57E8-506D-8B7B-79ED-4CD6C4C87D8A}"/>
              </a:ext>
            </a:extLst>
          </p:cNvPr>
          <p:cNvGrpSpPr/>
          <p:nvPr/>
        </p:nvGrpSpPr>
        <p:grpSpPr>
          <a:xfrm>
            <a:off x="15888868" y="9361628"/>
            <a:ext cx="1015702" cy="239572"/>
            <a:chOff x="0" y="0"/>
            <a:chExt cx="386997" cy="91280"/>
          </a:xfrm>
        </p:grpSpPr>
        <p:sp>
          <p:nvSpPr>
            <p:cNvPr id="20" name="Freeform 20">
              <a:extLst>
                <a:ext uri="{FF2B5EF4-FFF2-40B4-BE49-F238E27FC236}">
                  <a16:creationId xmlns:a16="http://schemas.microsoft.com/office/drawing/2014/main" id="{10B45F3A-480B-ADC1-989B-BA7F8D932F5D}"/>
                </a:ext>
              </a:extLst>
            </p:cNvPr>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21" name="TextBox 21">
              <a:extLst>
                <a:ext uri="{FF2B5EF4-FFF2-40B4-BE49-F238E27FC236}">
                  <a16:creationId xmlns:a16="http://schemas.microsoft.com/office/drawing/2014/main" id="{F5D6EAB6-9574-B761-9AE1-6E6A63977838}"/>
                </a:ext>
              </a:extLst>
            </p:cNvPr>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22" name="AutoShape 22">
            <a:extLst>
              <a:ext uri="{FF2B5EF4-FFF2-40B4-BE49-F238E27FC236}">
                <a16:creationId xmlns:a16="http://schemas.microsoft.com/office/drawing/2014/main" id="{54C193CB-0C76-06E9-80D5-D57172643CFD}"/>
              </a:ext>
            </a:extLst>
          </p:cNvPr>
          <p:cNvSpPr/>
          <p:nvPr/>
        </p:nvSpPr>
        <p:spPr>
          <a:xfrm flipH="1" flipV="1">
            <a:off x="16076250" y="9417804"/>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23" name="TextBox 23">
            <a:extLst>
              <a:ext uri="{FF2B5EF4-FFF2-40B4-BE49-F238E27FC236}">
                <a16:creationId xmlns:a16="http://schemas.microsoft.com/office/drawing/2014/main" id="{AC804C57-1B05-FAA3-8AC5-9A74611DE114}"/>
              </a:ext>
            </a:extLst>
          </p:cNvPr>
          <p:cNvSpPr txBox="1"/>
          <p:nvPr/>
        </p:nvSpPr>
        <p:spPr>
          <a:xfrm>
            <a:off x="16207471" y="9371377"/>
            <a:ext cx="639976" cy="196400"/>
          </a:xfrm>
          <a:prstGeom prst="rect">
            <a:avLst/>
          </a:prstGeom>
        </p:spPr>
        <p:txBody>
          <a:bodyPr lIns="0" tIns="0" rIns="0" bIns="0" rtlCol="0" anchor="t">
            <a:spAutoFit/>
          </a:bodyPr>
          <a:lstStyle/>
          <a:p>
            <a:pPr>
              <a:lnSpc>
                <a:spcPts val="1580"/>
              </a:lnSpc>
            </a:pPr>
            <a:r>
              <a:rPr lang="en-US" sz="1128">
                <a:solidFill>
                  <a:srgbClr val="0C0B45"/>
                </a:solidFill>
                <a:latin typeface="Helvetica Now"/>
                <a:ea typeface="Helvetica Now"/>
                <a:cs typeface="Helvetica Now"/>
                <a:sym typeface="Helvetica Now"/>
              </a:rPr>
              <a:t>10</a:t>
            </a:r>
          </a:p>
        </p:txBody>
      </p:sp>
    </p:spTree>
    <p:extLst>
      <p:ext uri="{BB962C8B-B14F-4D97-AF65-F5344CB8AC3E}">
        <p14:creationId xmlns:p14="http://schemas.microsoft.com/office/powerpoint/2010/main" val="4232156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FCA0B"/>
        </a:solidFill>
        <a:effectLst/>
      </p:bgPr>
    </p:bg>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203200" y="7883812"/>
            <a:ext cx="18084800" cy="2174589"/>
            <a:chOff x="0" y="0"/>
            <a:chExt cx="2961397" cy="828550"/>
          </a:xfrm>
        </p:grpSpPr>
        <p:sp>
          <p:nvSpPr>
            <p:cNvPr id="3" name="Freeform 3"/>
            <p:cNvSpPr>
              <a:spLocks noGrp="1" noRot="1" noMove="1" noResize="1" noEditPoints="1" noAdjustHandles="1" noChangeArrowheads="1" noChangeShapeType="1"/>
            </p:cNvSpPr>
            <p:nvPr/>
          </p:nvSpPr>
          <p:spPr>
            <a:xfrm>
              <a:off x="0" y="0"/>
              <a:ext cx="2961397" cy="828550"/>
            </a:xfrm>
            <a:custGeom>
              <a:avLst/>
              <a:gdLst/>
              <a:ahLst/>
              <a:cxnLst/>
              <a:rect l="l" t="t" r="r" b="b"/>
              <a:pathLst>
                <a:path w="2961397" h="828550">
                  <a:moveTo>
                    <a:pt x="0" y="0"/>
                  </a:moveTo>
                  <a:lnTo>
                    <a:pt x="2961397" y="0"/>
                  </a:lnTo>
                  <a:lnTo>
                    <a:pt x="2961397" y="828550"/>
                  </a:lnTo>
                  <a:lnTo>
                    <a:pt x="0" y="828550"/>
                  </a:lnTo>
                  <a:close/>
                </a:path>
              </a:pathLst>
            </a:custGeom>
            <a:solidFill>
              <a:srgbClr val="0C0B45"/>
            </a:solidFill>
          </p:spPr>
          <p:txBody>
            <a:bodyPr/>
            <a:lstStyle/>
            <a:p>
              <a:endParaRPr lang="en-US"/>
            </a:p>
          </p:txBody>
        </p:sp>
        <p:sp>
          <p:nvSpPr>
            <p:cNvPr id="4" name="TextBox 4"/>
            <p:cNvSpPr txBox="1">
              <a:spLocks noGrp="1" noRot="1" noMove="1" noResize="1" noEditPoints="1" noAdjustHandles="1" noChangeArrowheads="1" noChangeShapeType="1"/>
            </p:cNvSpPr>
            <p:nvPr/>
          </p:nvSpPr>
          <p:spPr>
            <a:xfrm>
              <a:off x="0" y="-19050"/>
              <a:ext cx="2961397" cy="847600"/>
            </a:xfrm>
            <a:prstGeom prst="rect">
              <a:avLst/>
            </a:prstGeom>
          </p:spPr>
          <p:txBody>
            <a:bodyPr lIns="15292" tIns="15292" rIns="15292" bIns="15292" rtlCol="0" anchor="ctr"/>
            <a:lstStyle/>
            <a:p>
              <a:pPr algn="ctr">
                <a:lnSpc>
                  <a:spcPts val="1580"/>
                </a:lnSpc>
              </a:pPr>
              <a:endParaRPr/>
            </a:p>
          </p:txBody>
        </p:sp>
      </p:grpSp>
      <p:sp>
        <p:nvSpPr>
          <p:cNvPr id="5" name="Freeform 5"/>
          <p:cNvSpPr/>
          <p:nvPr/>
        </p:nvSpPr>
        <p:spPr>
          <a:xfrm>
            <a:off x="1708063" y="7981661"/>
            <a:ext cx="1552184" cy="1699166"/>
          </a:xfrm>
          <a:custGeom>
            <a:avLst/>
            <a:gdLst/>
            <a:ahLst/>
            <a:cxnLst/>
            <a:rect l="l" t="t" r="r" b="b"/>
            <a:pathLst>
              <a:path w="1164383" h="1318947">
                <a:moveTo>
                  <a:pt x="0" y="0"/>
                </a:moveTo>
                <a:lnTo>
                  <a:pt x="1164383" y="0"/>
                </a:lnTo>
                <a:lnTo>
                  <a:pt x="1164383" y="1318947"/>
                </a:lnTo>
                <a:lnTo>
                  <a:pt x="0" y="1318947"/>
                </a:lnTo>
                <a:lnTo>
                  <a:pt x="0" y="0"/>
                </a:lnTo>
                <a:close/>
              </a:path>
            </a:pathLst>
          </a:custGeom>
          <a:blipFill>
            <a:blip r:embed="rId2"/>
            <a:stretch>
              <a:fillRect l="-179401" t="-131015" r="-6270" b="-21178"/>
            </a:stretch>
          </a:blipFill>
        </p:spPr>
        <p:txBody>
          <a:bodyPr/>
          <a:lstStyle/>
          <a:p>
            <a:endParaRPr lang="en-US"/>
          </a:p>
        </p:txBody>
      </p:sp>
      <p:sp>
        <p:nvSpPr>
          <p:cNvPr id="9" name="AutoShape 9"/>
          <p:cNvSpPr/>
          <p:nvPr/>
        </p:nvSpPr>
        <p:spPr>
          <a:xfrm flipH="1" flipV="1">
            <a:off x="11725024" y="9524453"/>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10" name="Freeform 10"/>
          <p:cNvSpPr/>
          <p:nvPr/>
        </p:nvSpPr>
        <p:spPr>
          <a:xfrm>
            <a:off x="1781828" y="1186214"/>
            <a:ext cx="1447799" cy="1939458"/>
          </a:xfrm>
          <a:custGeom>
            <a:avLst/>
            <a:gdLst/>
            <a:ahLst/>
            <a:cxnLst/>
            <a:rect l="l" t="t" r="r" b="b"/>
            <a:pathLst>
              <a:path w="982733" h="1333048">
                <a:moveTo>
                  <a:pt x="0" y="0"/>
                </a:moveTo>
                <a:lnTo>
                  <a:pt x="982733" y="0"/>
                </a:lnTo>
                <a:lnTo>
                  <a:pt x="982733" y="1333048"/>
                </a:lnTo>
                <a:lnTo>
                  <a:pt x="0" y="1333048"/>
                </a:lnTo>
                <a:lnTo>
                  <a:pt x="0" y="0"/>
                </a:lnTo>
                <a:close/>
              </a:path>
            </a:pathLst>
          </a:custGeom>
          <a:blipFill>
            <a:blip r:embed="rId3"/>
            <a:stretch>
              <a:fillRect l="-17965" r="-180713" b="-120188"/>
            </a:stretch>
          </a:blipFill>
        </p:spPr>
        <p:txBody>
          <a:bodyPr/>
          <a:lstStyle/>
          <a:p>
            <a:endParaRPr lang="en-US"/>
          </a:p>
        </p:txBody>
      </p:sp>
      <p:sp>
        <p:nvSpPr>
          <p:cNvPr id="11" name="Freeform 11"/>
          <p:cNvSpPr/>
          <p:nvPr/>
        </p:nvSpPr>
        <p:spPr>
          <a:xfrm>
            <a:off x="1705628" y="3493136"/>
            <a:ext cx="1523999" cy="1459374"/>
          </a:xfrm>
          <a:custGeom>
            <a:avLst/>
            <a:gdLst/>
            <a:ahLst/>
            <a:cxnLst/>
            <a:rect l="l" t="t" r="r" b="b"/>
            <a:pathLst>
              <a:path w="1083559" h="1083559">
                <a:moveTo>
                  <a:pt x="0" y="0"/>
                </a:moveTo>
                <a:lnTo>
                  <a:pt x="1083558" y="0"/>
                </a:lnTo>
                <a:lnTo>
                  <a:pt x="1083558" y="1083559"/>
                </a:lnTo>
                <a:lnTo>
                  <a:pt x="0" y="108355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2" name="Freeform 12"/>
          <p:cNvSpPr/>
          <p:nvPr/>
        </p:nvSpPr>
        <p:spPr>
          <a:xfrm>
            <a:off x="1736248" y="5564908"/>
            <a:ext cx="1523999" cy="1556874"/>
          </a:xfrm>
          <a:custGeom>
            <a:avLst/>
            <a:gdLst/>
            <a:ahLst/>
            <a:cxnLst/>
            <a:rect l="l" t="t" r="r" b="b"/>
            <a:pathLst>
              <a:path w="993178" h="1315468">
                <a:moveTo>
                  <a:pt x="0" y="0"/>
                </a:moveTo>
                <a:lnTo>
                  <a:pt x="993178" y="0"/>
                </a:lnTo>
                <a:lnTo>
                  <a:pt x="993178" y="1315468"/>
                </a:lnTo>
                <a:lnTo>
                  <a:pt x="0" y="131546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3"/>
          <p:cNvSpPr txBox="1"/>
          <p:nvPr/>
        </p:nvSpPr>
        <p:spPr>
          <a:xfrm>
            <a:off x="0" y="405759"/>
            <a:ext cx="17881599" cy="666849"/>
          </a:xfrm>
          <a:prstGeom prst="rect">
            <a:avLst/>
          </a:prstGeom>
        </p:spPr>
        <p:txBody>
          <a:bodyPr wrap="square" lIns="0" tIns="0" rIns="0" bIns="0" rtlCol="0" anchor="t">
            <a:spAutoFit/>
          </a:bodyPr>
          <a:lstStyle/>
          <a:p>
            <a:pPr algn="ctr">
              <a:lnSpc>
                <a:spcPts val="5183"/>
              </a:lnSpc>
            </a:pPr>
            <a:r>
              <a:rPr lang="en-US" sz="4800" b="1">
                <a:solidFill>
                  <a:srgbClr val="FFFFFF"/>
                </a:solidFill>
                <a:latin typeface="Neighbor 2 Heavy"/>
                <a:ea typeface="Neighbor 2 Heavy"/>
                <a:cs typeface="Neighbor 2 Heavy"/>
                <a:sym typeface="Neighbor 2 Heavy"/>
              </a:rPr>
              <a:t>WHY IS IT IMPORTANT TO RECYCLE</a:t>
            </a:r>
            <a:r>
              <a:rPr lang="en-US" sz="4800" b="1">
                <a:solidFill>
                  <a:srgbClr val="AFCA0B"/>
                </a:solidFill>
                <a:latin typeface="Neighbor 2 Heavy"/>
                <a:ea typeface="Neighbor 2 Heavy"/>
                <a:cs typeface="Neighbor 2 Heavy"/>
                <a:sym typeface="Neighbor 2 Heavy"/>
              </a:rPr>
              <a:t> </a:t>
            </a:r>
            <a:r>
              <a:rPr lang="en-US" sz="4800" b="1">
                <a:solidFill>
                  <a:srgbClr val="0C0B45"/>
                </a:solidFill>
                <a:latin typeface="Neighbor 2 Heavy"/>
                <a:ea typeface="Neighbor 2 Heavy"/>
                <a:cs typeface="Neighbor 2 Heavy"/>
                <a:sym typeface="Neighbor 2 Heavy"/>
              </a:rPr>
              <a:t>BATTERIES?</a:t>
            </a:r>
            <a:r>
              <a:rPr lang="en-US" sz="4800" b="1">
                <a:solidFill>
                  <a:srgbClr val="AFCA0B"/>
                </a:solidFill>
                <a:latin typeface="Neighbor 2 Heavy"/>
                <a:ea typeface="Neighbor 2 Heavy"/>
                <a:cs typeface="Neighbor 2 Heavy"/>
                <a:sym typeface="Neighbor 2 Heavy"/>
              </a:rPr>
              <a:t> </a:t>
            </a:r>
          </a:p>
        </p:txBody>
      </p:sp>
      <p:sp>
        <p:nvSpPr>
          <p:cNvPr id="14" name="TextBox 14"/>
          <p:cNvSpPr txBox="1"/>
          <p:nvPr/>
        </p:nvSpPr>
        <p:spPr>
          <a:xfrm>
            <a:off x="4445000" y="1672214"/>
            <a:ext cx="6447809" cy="371897"/>
          </a:xfrm>
          <a:prstGeom prst="rect">
            <a:avLst/>
          </a:prstGeom>
        </p:spPr>
        <p:txBody>
          <a:bodyPr wrap="square" lIns="0" tIns="0" rIns="0" bIns="0" rtlCol="0" anchor="t">
            <a:spAutoFit/>
          </a:bodyPr>
          <a:lstStyle/>
          <a:p>
            <a:pPr>
              <a:lnSpc>
                <a:spcPts val="2865"/>
              </a:lnSpc>
            </a:pPr>
            <a:r>
              <a:rPr lang="en-US" sz="2800" b="1">
                <a:solidFill>
                  <a:srgbClr val="FFFFFF"/>
                </a:solidFill>
                <a:latin typeface="Neighbor 2 Heavy"/>
                <a:ea typeface="Neighbor 2 Heavy"/>
                <a:cs typeface="Neighbor 2 Heavy"/>
                <a:sym typeface="Neighbor 2 Heavy"/>
              </a:rPr>
              <a:t>PROTECT THE ENVIRONMENT</a:t>
            </a:r>
          </a:p>
        </p:txBody>
      </p:sp>
      <p:sp>
        <p:nvSpPr>
          <p:cNvPr id="15" name="TextBox 15"/>
          <p:cNvSpPr txBox="1"/>
          <p:nvPr/>
        </p:nvSpPr>
        <p:spPr>
          <a:xfrm>
            <a:off x="4445000" y="3646560"/>
            <a:ext cx="9473736" cy="371897"/>
          </a:xfrm>
          <a:prstGeom prst="rect">
            <a:avLst/>
          </a:prstGeom>
        </p:spPr>
        <p:txBody>
          <a:bodyPr wrap="square" lIns="0" tIns="0" rIns="0" bIns="0" rtlCol="0" anchor="t">
            <a:spAutoFit/>
          </a:bodyPr>
          <a:lstStyle/>
          <a:p>
            <a:pPr>
              <a:lnSpc>
                <a:spcPts val="2865"/>
              </a:lnSpc>
            </a:pPr>
            <a:r>
              <a:rPr lang="en-US" sz="2800" b="1">
                <a:solidFill>
                  <a:srgbClr val="FFFFFF"/>
                </a:solidFill>
                <a:latin typeface="Neighbor 2 Heavy"/>
                <a:ea typeface="Neighbor 2 Heavy"/>
                <a:cs typeface="Neighbor 2 Heavy"/>
                <a:sym typeface="Neighbor 2 Heavy"/>
              </a:rPr>
              <a:t>PREVENT FIRES AND KEEP COMMUNITIES SAFE</a:t>
            </a:r>
          </a:p>
        </p:txBody>
      </p:sp>
      <p:sp>
        <p:nvSpPr>
          <p:cNvPr id="16" name="TextBox 16"/>
          <p:cNvSpPr txBox="1"/>
          <p:nvPr/>
        </p:nvSpPr>
        <p:spPr>
          <a:xfrm>
            <a:off x="4445000" y="5564908"/>
            <a:ext cx="10235736" cy="371897"/>
          </a:xfrm>
          <a:prstGeom prst="rect">
            <a:avLst/>
          </a:prstGeom>
        </p:spPr>
        <p:txBody>
          <a:bodyPr wrap="square" lIns="0" tIns="0" rIns="0" bIns="0" rtlCol="0" anchor="t">
            <a:spAutoFit/>
          </a:bodyPr>
          <a:lstStyle/>
          <a:p>
            <a:pPr>
              <a:lnSpc>
                <a:spcPts val="2865"/>
              </a:lnSpc>
            </a:pPr>
            <a:r>
              <a:rPr lang="en-US" sz="2800" b="1">
                <a:solidFill>
                  <a:srgbClr val="FFFFFF"/>
                </a:solidFill>
                <a:latin typeface="Neighbor 2 Heavy"/>
                <a:ea typeface="Neighbor 2 Heavy"/>
                <a:cs typeface="Neighbor 2 Heavy"/>
                <a:sym typeface="Neighbor 2 Heavy"/>
              </a:rPr>
              <a:t>REDUCE WASTE AND RECOVER NATURAL RESOURCES</a:t>
            </a:r>
          </a:p>
        </p:txBody>
      </p:sp>
      <p:sp>
        <p:nvSpPr>
          <p:cNvPr id="17" name="TextBox 17"/>
          <p:cNvSpPr txBox="1"/>
          <p:nvPr/>
        </p:nvSpPr>
        <p:spPr>
          <a:xfrm>
            <a:off x="4481882" y="2288989"/>
            <a:ext cx="12078918" cy="389402"/>
          </a:xfrm>
          <a:prstGeom prst="rect">
            <a:avLst/>
          </a:prstGeom>
        </p:spPr>
        <p:txBody>
          <a:bodyPr wrap="square" lIns="0" tIns="0" rIns="0" bIns="0" rtlCol="0" anchor="t">
            <a:spAutoFit/>
          </a:bodyPr>
          <a:lstStyle/>
          <a:p>
            <a:pPr algn="just">
              <a:lnSpc>
                <a:spcPts val="1517"/>
              </a:lnSpc>
            </a:pPr>
            <a:r>
              <a:rPr lang="en-US" sz="1400">
                <a:solidFill>
                  <a:srgbClr val="0C0B45"/>
                </a:solidFill>
                <a:latin typeface="Helvetica Now"/>
                <a:ea typeface="Helvetica Now"/>
                <a:cs typeface="Helvetica Now"/>
                <a:sym typeface="Helvetica Now"/>
              </a:rPr>
              <a:t>Batteries contain materials like lead, mercury, cadmium, and lithium. These can be very harmful to nature. If batteries go in the trash, they can leak into the ground or water and damage the planet. We recycle batteries to stop these toxic substances from causing harm.</a:t>
            </a:r>
          </a:p>
        </p:txBody>
      </p:sp>
      <p:sp>
        <p:nvSpPr>
          <p:cNvPr id="18" name="TextBox 18"/>
          <p:cNvSpPr txBox="1"/>
          <p:nvPr/>
        </p:nvSpPr>
        <p:spPr>
          <a:xfrm>
            <a:off x="4445000" y="4357696"/>
            <a:ext cx="12078918" cy="389402"/>
          </a:xfrm>
          <a:prstGeom prst="rect">
            <a:avLst/>
          </a:prstGeom>
        </p:spPr>
        <p:txBody>
          <a:bodyPr wrap="square" lIns="0" tIns="0" rIns="0" bIns="0" rtlCol="0" anchor="t">
            <a:spAutoFit/>
          </a:bodyPr>
          <a:lstStyle/>
          <a:p>
            <a:pPr algn="just">
              <a:lnSpc>
                <a:spcPts val="1517"/>
              </a:lnSpc>
            </a:pPr>
            <a:r>
              <a:rPr lang="en-US" sz="1400" dirty="0">
                <a:solidFill>
                  <a:srgbClr val="0C0B45"/>
                </a:solidFill>
                <a:latin typeface="Helvetica Now"/>
                <a:ea typeface="Helvetica Now"/>
                <a:cs typeface="Helvetica Now"/>
                <a:sym typeface="Helvetica Now"/>
              </a:rPr>
              <a:t>If batteries are thrown in the trash, they can come into contact with metal objects and cause a spark, or even catch fire. Lithium-ion batteries can also catch fire if they are crushed in garbage trucks. It’s much safer for everyone when we recycle them the right way!</a:t>
            </a:r>
          </a:p>
        </p:txBody>
      </p:sp>
      <p:sp>
        <p:nvSpPr>
          <p:cNvPr id="19" name="TextBox 19"/>
          <p:cNvSpPr txBox="1"/>
          <p:nvPr/>
        </p:nvSpPr>
        <p:spPr>
          <a:xfrm>
            <a:off x="4445408" y="6225732"/>
            <a:ext cx="12078509" cy="966483"/>
          </a:xfrm>
          <a:prstGeom prst="rect">
            <a:avLst/>
          </a:prstGeom>
        </p:spPr>
        <p:txBody>
          <a:bodyPr wrap="square" lIns="0" tIns="0" rIns="0" bIns="0" rtlCol="0" anchor="t">
            <a:spAutoFit/>
          </a:bodyPr>
          <a:lstStyle/>
          <a:p>
            <a:pPr algn="just">
              <a:lnSpc>
                <a:spcPts val="1517"/>
              </a:lnSpc>
            </a:pPr>
            <a:r>
              <a:rPr lang="en-US" sz="1400">
                <a:solidFill>
                  <a:srgbClr val="0C0B45"/>
                </a:solidFill>
                <a:latin typeface="Helvetica Now"/>
                <a:ea typeface="Helvetica Now"/>
                <a:cs typeface="Helvetica Now"/>
                <a:sym typeface="Helvetica Now"/>
              </a:rPr>
              <a:t>Batteries contain valuable metals like nickel and steel. If they end up in landfill, they’re lost forever. However, when batteries are recycled, these metals can be recovered and reused again and again! </a:t>
            </a:r>
          </a:p>
          <a:p>
            <a:pPr algn="just">
              <a:lnSpc>
                <a:spcPts val="1517"/>
              </a:lnSpc>
            </a:pPr>
            <a:endParaRPr lang="en-US" sz="1400">
              <a:solidFill>
                <a:srgbClr val="0C0B45"/>
              </a:solidFill>
              <a:latin typeface="Helvetica Now"/>
              <a:ea typeface="Helvetica Now"/>
              <a:cs typeface="Helvetica Now"/>
              <a:sym typeface="Helvetica Now"/>
            </a:endParaRPr>
          </a:p>
          <a:p>
            <a:pPr algn="just">
              <a:lnSpc>
                <a:spcPts val="1517"/>
              </a:lnSpc>
            </a:pPr>
            <a:r>
              <a:rPr lang="en-US" sz="1400">
                <a:solidFill>
                  <a:srgbClr val="0C0B45"/>
                </a:solidFill>
                <a:latin typeface="Helvetica Now"/>
                <a:ea typeface="Helvetica Now"/>
                <a:cs typeface="Helvetica Now"/>
                <a:sym typeface="Helvetica Now"/>
              </a:rPr>
              <a:t>Recycling also helps us reduce the need to mine new metals and saves a lot of energy.</a:t>
            </a:r>
          </a:p>
          <a:p>
            <a:pPr algn="just">
              <a:lnSpc>
                <a:spcPts val="1517"/>
              </a:lnSpc>
            </a:pPr>
            <a:endParaRPr lang="en-US" sz="1400">
              <a:solidFill>
                <a:srgbClr val="0C0B45"/>
              </a:solidFill>
              <a:latin typeface="Helvetica Now"/>
              <a:ea typeface="Helvetica Now"/>
              <a:cs typeface="Helvetica Now"/>
              <a:sym typeface="Helvetica Now"/>
            </a:endParaRPr>
          </a:p>
        </p:txBody>
      </p:sp>
      <p:grpSp>
        <p:nvGrpSpPr>
          <p:cNvPr id="20" name="Group 20"/>
          <p:cNvGrpSpPr/>
          <p:nvPr/>
        </p:nvGrpSpPr>
        <p:grpSpPr>
          <a:xfrm>
            <a:off x="4445000" y="8206979"/>
            <a:ext cx="12086568" cy="1077240"/>
            <a:chOff x="-3619845" y="85334"/>
            <a:chExt cx="16115423" cy="1436319"/>
          </a:xfrm>
        </p:grpSpPr>
        <p:sp>
          <p:nvSpPr>
            <p:cNvPr id="21" name="TextBox 21"/>
            <p:cNvSpPr txBox="1"/>
            <p:nvPr/>
          </p:nvSpPr>
          <p:spPr>
            <a:xfrm>
              <a:off x="-3619845" y="85334"/>
              <a:ext cx="12018203" cy="410197"/>
            </a:xfrm>
            <a:prstGeom prst="rect">
              <a:avLst/>
            </a:prstGeom>
          </p:spPr>
          <p:txBody>
            <a:bodyPr wrap="square" lIns="0" tIns="0" rIns="0" bIns="0" rtlCol="0" anchor="t">
              <a:spAutoFit/>
            </a:bodyPr>
            <a:lstStyle/>
            <a:p>
              <a:pPr>
                <a:lnSpc>
                  <a:spcPts val="2275"/>
                </a:lnSpc>
              </a:pPr>
              <a:r>
                <a:rPr lang="en-US" sz="2800" b="1">
                  <a:solidFill>
                    <a:srgbClr val="FFFFFF"/>
                  </a:solidFill>
                  <a:latin typeface="Neighbor 2 Heavy"/>
                  <a:ea typeface="Neighbor 2 Heavy"/>
                  <a:cs typeface="Neighbor 2 Heavy"/>
                  <a:sym typeface="Neighbor 2 Heavy"/>
                </a:rPr>
                <a:t>FOLLOW THE RULES AND HELP YOUR COMMUNITY!</a:t>
              </a:r>
            </a:p>
          </p:txBody>
        </p:sp>
        <p:sp>
          <p:nvSpPr>
            <p:cNvPr id="22" name="TextBox 22"/>
            <p:cNvSpPr txBox="1"/>
            <p:nvPr/>
          </p:nvSpPr>
          <p:spPr>
            <a:xfrm>
              <a:off x="-3609638" y="745971"/>
              <a:ext cx="16105216" cy="775682"/>
            </a:xfrm>
            <a:prstGeom prst="rect">
              <a:avLst/>
            </a:prstGeom>
          </p:spPr>
          <p:txBody>
            <a:bodyPr wrap="square" lIns="0" tIns="0" rIns="0" bIns="0" rtlCol="0" anchor="t">
              <a:spAutoFit/>
            </a:bodyPr>
            <a:lstStyle/>
            <a:p>
              <a:pPr algn="just">
                <a:lnSpc>
                  <a:spcPts val="1517"/>
                </a:lnSpc>
              </a:pPr>
              <a:r>
                <a:rPr lang="en-US" sz="1400">
                  <a:solidFill>
                    <a:srgbClr val="FFFFFF"/>
                  </a:solidFill>
                  <a:latin typeface="Helvetica Now"/>
                  <a:ea typeface="Helvetica Now"/>
                  <a:cs typeface="Helvetica Now"/>
                  <a:sym typeface="Helvetica Now"/>
                </a:rPr>
                <a:t>In many places in Canada, it’s the law to recycle batteries.</a:t>
              </a:r>
            </a:p>
            <a:p>
              <a:pPr algn="just">
                <a:lnSpc>
                  <a:spcPts val="1517"/>
                </a:lnSpc>
              </a:pPr>
              <a:r>
                <a:rPr lang="en-US" sz="1400">
                  <a:solidFill>
                    <a:srgbClr val="FFFFFF"/>
                  </a:solidFill>
                  <a:latin typeface="Helvetica Now"/>
                  <a:ea typeface="Helvetica Now"/>
                  <a:cs typeface="Helvetica Now"/>
                  <a:sym typeface="Helvetica Now"/>
                </a:rPr>
                <a:t>Programs like </a:t>
              </a:r>
              <a:r>
                <a:rPr lang="en-US" sz="1400" b="1" i="1">
                  <a:solidFill>
                    <a:srgbClr val="FFFFFF"/>
                  </a:solidFill>
                  <a:latin typeface="Helvetica Now Bold Italics"/>
                  <a:ea typeface="Helvetica Now Bold Italics"/>
                  <a:cs typeface="Helvetica Now Bold Italics"/>
                  <a:sym typeface="Helvetica Now Bold Italics"/>
                </a:rPr>
                <a:t>Recycle Your Batteries, Canada!</a:t>
              </a:r>
              <a:r>
                <a:rPr lang="en-US" sz="1400">
                  <a:solidFill>
                    <a:srgbClr val="FFFFFF"/>
                  </a:solidFill>
                  <a:latin typeface="Helvetica Now"/>
                  <a:ea typeface="Helvetica Now"/>
                  <a:cs typeface="Helvetica Now"/>
                  <a:sym typeface="Helvetica Now"/>
                </a:rPr>
                <a:t> have already collected millions of kilograms of batteries across the country! Your school or town may even have a battery bin — go check and become a Battery Hero where you live!</a:t>
              </a:r>
            </a:p>
          </p:txBody>
        </p:sp>
      </p:grpSp>
      <p:sp>
        <p:nvSpPr>
          <p:cNvPr id="23" name="TextBox 23"/>
          <p:cNvSpPr txBox="1"/>
          <p:nvPr/>
        </p:nvSpPr>
        <p:spPr>
          <a:xfrm>
            <a:off x="11856245" y="9484427"/>
            <a:ext cx="639976" cy="196400"/>
          </a:xfrm>
          <a:prstGeom prst="rect">
            <a:avLst/>
          </a:prstGeom>
        </p:spPr>
        <p:txBody>
          <a:bodyPr lIns="0" tIns="0" rIns="0" bIns="0" rtlCol="0" anchor="t">
            <a:spAutoFit/>
          </a:bodyPr>
          <a:lstStyle/>
          <a:p>
            <a:pPr>
              <a:lnSpc>
                <a:spcPts val="1580"/>
              </a:lnSpc>
            </a:pPr>
            <a:r>
              <a:rPr lang="en-US" sz="1128">
                <a:solidFill>
                  <a:srgbClr val="0C0B45"/>
                </a:solidFill>
                <a:latin typeface="Helvetica Now"/>
                <a:ea typeface="Helvetica Now"/>
                <a:cs typeface="Helvetica Now"/>
                <a:sym typeface="Helvetica Now"/>
              </a:rPr>
              <a:t>11</a:t>
            </a:r>
          </a:p>
        </p:txBody>
      </p:sp>
      <p:grpSp>
        <p:nvGrpSpPr>
          <p:cNvPr id="6" name="Group 11">
            <a:extLst>
              <a:ext uri="{FF2B5EF4-FFF2-40B4-BE49-F238E27FC236}">
                <a16:creationId xmlns:a16="http://schemas.microsoft.com/office/drawing/2014/main" id="{1071EC12-09C5-F291-0E89-3644E12F7D3B}"/>
              </a:ext>
            </a:extLst>
          </p:cNvPr>
          <p:cNvGrpSpPr/>
          <p:nvPr/>
        </p:nvGrpSpPr>
        <p:grpSpPr>
          <a:xfrm>
            <a:off x="16179499" y="9278482"/>
            <a:ext cx="1015702" cy="339569"/>
            <a:chOff x="0" y="-38100"/>
            <a:chExt cx="386997" cy="129380"/>
          </a:xfrm>
        </p:grpSpPr>
        <p:sp>
          <p:nvSpPr>
            <p:cNvPr id="7" name="Freeform 12">
              <a:extLst>
                <a:ext uri="{FF2B5EF4-FFF2-40B4-BE49-F238E27FC236}">
                  <a16:creationId xmlns:a16="http://schemas.microsoft.com/office/drawing/2014/main" id="{9C4C5102-3D3A-88B2-AF4D-B5996AB4C13B}"/>
                </a:ext>
              </a:extLst>
            </p:cNvPr>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8" name="TextBox 13">
              <a:extLst>
                <a:ext uri="{FF2B5EF4-FFF2-40B4-BE49-F238E27FC236}">
                  <a16:creationId xmlns:a16="http://schemas.microsoft.com/office/drawing/2014/main" id="{281BE523-50E9-2973-FB64-3970BF8E6C40}"/>
                </a:ext>
              </a:extLst>
            </p:cNvPr>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24" name="AutoShape 14">
            <a:extLst>
              <a:ext uri="{FF2B5EF4-FFF2-40B4-BE49-F238E27FC236}">
                <a16:creationId xmlns:a16="http://schemas.microsoft.com/office/drawing/2014/main" id="{AF55FAE6-1097-BDB4-8933-7D808044E1EA}"/>
              </a:ext>
            </a:extLst>
          </p:cNvPr>
          <p:cNvSpPr/>
          <p:nvPr/>
        </p:nvSpPr>
        <p:spPr>
          <a:xfrm flipH="1" flipV="1">
            <a:off x="16366881" y="9434655"/>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25" name="TextBox 20">
            <a:extLst>
              <a:ext uri="{FF2B5EF4-FFF2-40B4-BE49-F238E27FC236}">
                <a16:creationId xmlns:a16="http://schemas.microsoft.com/office/drawing/2014/main" id="{ED96DD89-E7EF-9D64-EF3A-D4A558EDE158}"/>
              </a:ext>
            </a:extLst>
          </p:cNvPr>
          <p:cNvSpPr txBox="1"/>
          <p:nvPr/>
        </p:nvSpPr>
        <p:spPr>
          <a:xfrm>
            <a:off x="16498102" y="9388228"/>
            <a:ext cx="639976" cy="196400"/>
          </a:xfrm>
          <a:prstGeom prst="rect">
            <a:avLst/>
          </a:prstGeom>
        </p:spPr>
        <p:txBody>
          <a:bodyPr lIns="0" tIns="0" rIns="0" bIns="0" rtlCol="0" anchor="t">
            <a:spAutoFit/>
          </a:bodyPr>
          <a:lstStyle/>
          <a:p>
            <a:pPr>
              <a:lnSpc>
                <a:spcPts val="1580"/>
              </a:lnSpc>
            </a:pPr>
            <a:r>
              <a:rPr lang="en-US" sz="1128" dirty="0">
                <a:solidFill>
                  <a:srgbClr val="0C0B45"/>
                </a:solidFill>
                <a:latin typeface="Helvetica Now"/>
                <a:ea typeface="Helvetica Now"/>
                <a:cs typeface="Helvetica Now"/>
                <a:sym typeface="Helvetica Now"/>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9381316" y="436725"/>
            <a:ext cx="8013488" cy="5342326"/>
          </a:xfrm>
          <a:custGeom>
            <a:avLst/>
            <a:gdLst/>
            <a:ahLst/>
            <a:cxnLst/>
            <a:rect l="l" t="t" r="r" b="b"/>
            <a:pathLst>
              <a:path w="8195613" h="5463742">
                <a:moveTo>
                  <a:pt x="0" y="0"/>
                </a:moveTo>
                <a:lnTo>
                  <a:pt x="8195612" y="0"/>
                </a:lnTo>
                <a:lnTo>
                  <a:pt x="8195612" y="5463742"/>
                </a:lnTo>
                <a:lnTo>
                  <a:pt x="0" y="5463742"/>
                </a:lnTo>
                <a:lnTo>
                  <a:pt x="0" y="0"/>
                </a:lnTo>
                <a:close/>
              </a:path>
            </a:pathLst>
          </a:custGeom>
          <a:blipFill>
            <a:blip r:embed="rId2"/>
            <a:stretch>
              <a:fillRect/>
            </a:stretch>
          </a:blipFill>
        </p:spPr>
        <p:txBody>
          <a:bodyPr/>
          <a:lstStyle/>
          <a:p>
            <a:endParaRPr lang="en-US" sz="1760"/>
          </a:p>
        </p:txBody>
      </p:sp>
      <p:grpSp>
        <p:nvGrpSpPr>
          <p:cNvPr id="3" name="Group 3"/>
          <p:cNvGrpSpPr/>
          <p:nvPr/>
        </p:nvGrpSpPr>
        <p:grpSpPr>
          <a:xfrm>
            <a:off x="9381315" y="5992006"/>
            <a:ext cx="2513519" cy="3629669"/>
            <a:chOff x="0" y="0"/>
            <a:chExt cx="695549" cy="1004414"/>
          </a:xfrm>
        </p:grpSpPr>
        <p:sp>
          <p:nvSpPr>
            <p:cNvPr id="4" name="Freeform 4"/>
            <p:cNvSpPr/>
            <p:nvPr/>
          </p:nvSpPr>
          <p:spPr>
            <a:xfrm>
              <a:off x="0" y="0"/>
              <a:ext cx="695549" cy="1004414"/>
            </a:xfrm>
            <a:custGeom>
              <a:avLst/>
              <a:gdLst/>
              <a:ahLst/>
              <a:cxnLst/>
              <a:rect l="l" t="t" r="r" b="b"/>
              <a:pathLst>
                <a:path w="695549" h="1004414">
                  <a:moveTo>
                    <a:pt x="0" y="0"/>
                  </a:moveTo>
                  <a:lnTo>
                    <a:pt x="695549" y="0"/>
                  </a:lnTo>
                  <a:lnTo>
                    <a:pt x="695549" y="1004414"/>
                  </a:lnTo>
                  <a:lnTo>
                    <a:pt x="0" y="1004414"/>
                  </a:lnTo>
                  <a:close/>
                </a:path>
              </a:pathLst>
            </a:custGeom>
            <a:solidFill>
              <a:srgbClr val="C2E9FF"/>
            </a:solidFill>
          </p:spPr>
          <p:txBody>
            <a:bodyPr/>
            <a:lstStyle/>
            <a:p>
              <a:endParaRPr lang="en-US" sz="1760"/>
            </a:p>
          </p:txBody>
        </p:sp>
        <p:sp>
          <p:nvSpPr>
            <p:cNvPr id="5" name="TextBox 5"/>
            <p:cNvSpPr txBox="1"/>
            <p:nvPr/>
          </p:nvSpPr>
          <p:spPr>
            <a:xfrm>
              <a:off x="0" y="-28575"/>
              <a:ext cx="695549" cy="1032989"/>
            </a:xfrm>
            <a:prstGeom prst="rect">
              <a:avLst/>
            </a:prstGeom>
          </p:spPr>
          <p:txBody>
            <a:bodyPr lIns="49671" tIns="49671" rIns="49671" bIns="49671" rtlCol="0" anchor="ctr"/>
            <a:lstStyle/>
            <a:p>
              <a:pPr algn="ctr">
                <a:lnSpc>
                  <a:spcPts val="1578"/>
                </a:lnSpc>
              </a:pPr>
              <a:endParaRPr sz="1760"/>
            </a:p>
          </p:txBody>
        </p:sp>
      </p:grpSp>
      <p:sp>
        <p:nvSpPr>
          <p:cNvPr id="6" name="TextBox 6"/>
          <p:cNvSpPr txBox="1"/>
          <p:nvPr/>
        </p:nvSpPr>
        <p:spPr>
          <a:xfrm>
            <a:off x="1299517" y="4902456"/>
            <a:ext cx="7199580" cy="876595"/>
          </a:xfrm>
          <a:prstGeom prst="rect">
            <a:avLst/>
          </a:prstGeom>
        </p:spPr>
        <p:txBody>
          <a:bodyPr lIns="0" tIns="0" rIns="0" bIns="0" rtlCol="0" anchor="t">
            <a:spAutoFit/>
          </a:bodyPr>
          <a:lstStyle/>
          <a:p>
            <a:pPr algn="ctr">
              <a:lnSpc>
                <a:spcPts val="3530"/>
              </a:lnSpc>
            </a:pPr>
            <a:r>
              <a:rPr lang="en-US" sz="2522" b="1">
                <a:solidFill>
                  <a:srgbClr val="0C0B45"/>
                </a:solidFill>
                <a:latin typeface="Helvetica Now Bold"/>
                <a:ea typeface="Helvetica Now Bold"/>
                <a:cs typeface="Helvetica Now Bold"/>
                <a:sym typeface="Helvetica Now Bold"/>
              </a:rPr>
              <a:t>Follow these steps to safely recycle your </a:t>
            </a:r>
          </a:p>
          <a:p>
            <a:pPr algn="ctr">
              <a:lnSpc>
                <a:spcPts val="3530"/>
              </a:lnSpc>
            </a:pPr>
            <a:r>
              <a:rPr lang="en-US" sz="2522" b="1">
                <a:solidFill>
                  <a:srgbClr val="0C0B45"/>
                </a:solidFill>
                <a:latin typeface="Helvetica Now Bold"/>
                <a:ea typeface="Helvetica Now Bold"/>
                <a:cs typeface="Helvetica Now Bold"/>
                <a:sym typeface="Helvetica Now Bold"/>
              </a:rPr>
              <a:t>batteries and become a battery hero. </a:t>
            </a:r>
          </a:p>
        </p:txBody>
      </p:sp>
      <p:sp>
        <p:nvSpPr>
          <p:cNvPr id="7" name="TextBox 7"/>
          <p:cNvSpPr txBox="1"/>
          <p:nvPr/>
        </p:nvSpPr>
        <p:spPr>
          <a:xfrm>
            <a:off x="1487429" y="4003591"/>
            <a:ext cx="7199580" cy="662169"/>
          </a:xfrm>
          <a:prstGeom prst="rect">
            <a:avLst/>
          </a:prstGeom>
        </p:spPr>
        <p:txBody>
          <a:bodyPr lIns="0" tIns="0" rIns="0" bIns="0" rtlCol="0" anchor="t">
            <a:spAutoFit/>
          </a:bodyPr>
          <a:lstStyle/>
          <a:p>
            <a:pPr algn="ctr">
              <a:lnSpc>
                <a:spcPts val="5604"/>
              </a:lnSpc>
            </a:pPr>
            <a:r>
              <a:rPr lang="en-US" sz="4002" b="1">
                <a:solidFill>
                  <a:srgbClr val="AFCA0B"/>
                </a:solidFill>
                <a:latin typeface="Neighbor 1 Heavy"/>
                <a:ea typeface="Neighbor 1 Heavy"/>
                <a:cs typeface="Neighbor 1 Heavy"/>
                <a:sym typeface="Neighbor 1 Heavy"/>
              </a:rPr>
              <a:t>COLLECT, PROTECT, DROP OFF.</a:t>
            </a:r>
          </a:p>
        </p:txBody>
      </p:sp>
      <p:sp>
        <p:nvSpPr>
          <p:cNvPr id="8" name="TextBox 8"/>
          <p:cNvSpPr txBox="1"/>
          <p:nvPr/>
        </p:nvSpPr>
        <p:spPr>
          <a:xfrm>
            <a:off x="9647079" y="6825235"/>
            <a:ext cx="2203612" cy="1681101"/>
          </a:xfrm>
          <a:prstGeom prst="rect">
            <a:avLst/>
          </a:prstGeom>
        </p:spPr>
        <p:txBody>
          <a:bodyPr lIns="0" tIns="0" rIns="0" bIns="0" rtlCol="0" anchor="t">
            <a:spAutoFit/>
          </a:bodyPr>
          <a:lstStyle/>
          <a:p>
            <a:pPr>
              <a:lnSpc>
                <a:spcPts val="2184"/>
              </a:lnSpc>
            </a:pPr>
            <a:r>
              <a:rPr lang="en-US" sz="1561" b="1">
                <a:solidFill>
                  <a:srgbClr val="0C0B45"/>
                </a:solidFill>
                <a:latin typeface="Helvetica Now Bold"/>
                <a:ea typeface="Helvetica Now Bold"/>
                <a:cs typeface="Helvetica Now Bold"/>
                <a:sym typeface="Helvetica Now Bold"/>
              </a:rPr>
              <a:t>Collect used batteries in a non-metal container like an old tomato sauce jar or peanut butter jar.</a:t>
            </a:r>
          </a:p>
          <a:p>
            <a:pPr>
              <a:lnSpc>
                <a:spcPts val="2184"/>
              </a:lnSpc>
            </a:pPr>
            <a:endParaRPr lang="en-US" sz="1561" b="1">
              <a:solidFill>
                <a:srgbClr val="0C0B45"/>
              </a:solidFill>
              <a:latin typeface="Helvetica Now Bold"/>
              <a:ea typeface="Helvetica Now Bold"/>
              <a:cs typeface="Helvetica Now Bold"/>
              <a:sym typeface="Helvetica Now Bold"/>
            </a:endParaRPr>
          </a:p>
        </p:txBody>
      </p:sp>
      <p:sp>
        <p:nvSpPr>
          <p:cNvPr id="9" name="TextBox 9"/>
          <p:cNvSpPr txBox="1"/>
          <p:nvPr/>
        </p:nvSpPr>
        <p:spPr>
          <a:xfrm>
            <a:off x="9425457" y="6188427"/>
            <a:ext cx="2469377" cy="437556"/>
          </a:xfrm>
          <a:prstGeom prst="rect">
            <a:avLst/>
          </a:prstGeom>
        </p:spPr>
        <p:txBody>
          <a:bodyPr lIns="0" tIns="0" rIns="0" bIns="0" rtlCol="0" anchor="t">
            <a:spAutoFit/>
          </a:bodyPr>
          <a:lstStyle/>
          <a:p>
            <a:pPr algn="ctr">
              <a:lnSpc>
                <a:spcPts val="3703"/>
              </a:lnSpc>
            </a:pPr>
            <a:r>
              <a:rPr lang="en-US" sz="2645" b="1">
                <a:solidFill>
                  <a:srgbClr val="0C0B45"/>
                </a:solidFill>
                <a:latin typeface="Neighbor 1 Heavy"/>
                <a:ea typeface="Neighbor 1 Heavy"/>
                <a:cs typeface="Neighbor 1 Heavy"/>
                <a:sym typeface="Neighbor 1 Heavy"/>
              </a:rPr>
              <a:t>1. COLLECT</a:t>
            </a:r>
          </a:p>
        </p:txBody>
      </p:sp>
      <p:grpSp>
        <p:nvGrpSpPr>
          <p:cNvPr id="10" name="Group 10"/>
          <p:cNvGrpSpPr/>
          <p:nvPr/>
        </p:nvGrpSpPr>
        <p:grpSpPr>
          <a:xfrm>
            <a:off x="12100451" y="5992006"/>
            <a:ext cx="2609002" cy="3629669"/>
            <a:chOff x="0" y="0"/>
            <a:chExt cx="721972" cy="1004414"/>
          </a:xfrm>
        </p:grpSpPr>
        <p:sp>
          <p:nvSpPr>
            <p:cNvPr id="11" name="Freeform 11"/>
            <p:cNvSpPr/>
            <p:nvPr/>
          </p:nvSpPr>
          <p:spPr>
            <a:xfrm>
              <a:off x="0" y="0"/>
              <a:ext cx="721972" cy="1004414"/>
            </a:xfrm>
            <a:custGeom>
              <a:avLst/>
              <a:gdLst/>
              <a:ahLst/>
              <a:cxnLst/>
              <a:rect l="l" t="t" r="r" b="b"/>
              <a:pathLst>
                <a:path w="721972" h="1004414">
                  <a:moveTo>
                    <a:pt x="0" y="0"/>
                  </a:moveTo>
                  <a:lnTo>
                    <a:pt x="721972" y="0"/>
                  </a:lnTo>
                  <a:lnTo>
                    <a:pt x="721972" y="1004414"/>
                  </a:lnTo>
                  <a:lnTo>
                    <a:pt x="0" y="1004414"/>
                  </a:lnTo>
                  <a:close/>
                </a:path>
              </a:pathLst>
            </a:custGeom>
            <a:solidFill>
              <a:srgbClr val="C2E9FF"/>
            </a:solidFill>
          </p:spPr>
          <p:txBody>
            <a:bodyPr/>
            <a:lstStyle/>
            <a:p>
              <a:endParaRPr lang="en-US" sz="1760"/>
            </a:p>
          </p:txBody>
        </p:sp>
        <p:sp>
          <p:nvSpPr>
            <p:cNvPr id="12" name="TextBox 12"/>
            <p:cNvSpPr txBox="1"/>
            <p:nvPr/>
          </p:nvSpPr>
          <p:spPr>
            <a:xfrm>
              <a:off x="0" y="-28575"/>
              <a:ext cx="721972" cy="1032989"/>
            </a:xfrm>
            <a:prstGeom prst="rect">
              <a:avLst/>
            </a:prstGeom>
          </p:spPr>
          <p:txBody>
            <a:bodyPr lIns="49671" tIns="49671" rIns="49671" bIns="49671" rtlCol="0" anchor="ctr"/>
            <a:lstStyle/>
            <a:p>
              <a:pPr algn="ctr">
                <a:lnSpc>
                  <a:spcPts val="1578"/>
                </a:lnSpc>
              </a:pPr>
              <a:endParaRPr sz="1760"/>
            </a:p>
          </p:txBody>
        </p:sp>
      </p:grpSp>
      <p:grpSp>
        <p:nvGrpSpPr>
          <p:cNvPr id="13" name="Group 13"/>
          <p:cNvGrpSpPr/>
          <p:nvPr/>
        </p:nvGrpSpPr>
        <p:grpSpPr>
          <a:xfrm>
            <a:off x="14868147" y="5992006"/>
            <a:ext cx="2526657" cy="3629669"/>
            <a:chOff x="0" y="0"/>
            <a:chExt cx="699185" cy="1004414"/>
          </a:xfrm>
        </p:grpSpPr>
        <p:sp>
          <p:nvSpPr>
            <p:cNvPr id="14" name="Freeform 14"/>
            <p:cNvSpPr/>
            <p:nvPr/>
          </p:nvSpPr>
          <p:spPr>
            <a:xfrm>
              <a:off x="0" y="0"/>
              <a:ext cx="699185" cy="1004414"/>
            </a:xfrm>
            <a:custGeom>
              <a:avLst/>
              <a:gdLst/>
              <a:ahLst/>
              <a:cxnLst/>
              <a:rect l="l" t="t" r="r" b="b"/>
              <a:pathLst>
                <a:path w="699185" h="1004414">
                  <a:moveTo>
                    <a:pt x="0" y="0"/>
                  </a:moveTo>
                  <a:lnTo>
                    <a:pt x="699185" y="0"/>
                  </a:lnTo>
                  <a:lnTo>
                    <a:pt x="699185" y="1004414"/>
                  </a:lnTo>
                  <a:lnTo>
                    <a:pt x="0" y="1004414"/>
                  </a:lnTo>
                  <a:close/>
                </a:path>
              </a:pathLst>
            </a:custGeom>
            <a:solidFill>
              <a:srgbClr val="C2E9FF"/>
            </a:solidFill>
          </p:spPr>
          <p:txBody>
            <a:bodyPr/>
            <a:lstStyle/>
            <a:p>
              <a:endParaRPr lang="en-US" sz="1760"/>
            </a:p>
          </p:txBody>
        </p:sp>
        <p:sp>
          <p:nvSpPr>
            <p:cNvPr id="15" name="TextBox 15"/>
            <p:cNvSpPr txBox="1"/>
            <p:nvPr/>
          </p:nvSpPr>
          <p:spPr>
            <a:xfrm>
              <a:off x="0" y="-28575"/>
              <a:ext cx="699185" cy="1032989"/>
            </a:xfrm>
            <a:prstGeom prst="rect">
              <a:avLst/>
            </a:prstGeom>
          </p:spPr>
          <p:txBody>
            <a:bodyPr lIns="49671" tIns="49671" rIns="49671" bIns="49671" rtlCol="0" anchor="ctr"/>
            <a:lstStyle/>
            <a:p>
              <a:pPr algn="ctr">
                <a:lnSpc>
                  <a:spcPts val="1578"/>
                </a:lnSpc>
              </a:pPr>
              <a:endParaRPr sz="1760"/>
            </a:p>
          </p:txBody>
        </p:sp>
      </p:grpSp>
      <p:sp>
        <p:nvSpPr>
          <p:cNvPr id="16" name="TextBox 16"/>
          <p:cNvSpPr txBox="1"/>
          <p:nvPr/>
        </p:nvSpPr>
        <p:spPr>
          <a:xfrm>
            <a:off x="12252970" y="6825235"/>
            <a:ext cx="2318395" cy="2527487"/>
          </a:xfrm>
          <a:prstGeom prst="rect">
            <a:avLst/>
          </a:prstGeom>
        </p:spPr>
        <p:txBody>
          <a:bodyPr lIns="0" tIns="0" rIns="0" bIns="0" rtlCol="0" anchor="t">
            <a:spAutoFit/>
          </a:bodyPr>
          <a:lstStyle/>
          <a:p>
            <a:pPr>
              <a:lnSpc>
                <a:spcPts val="2184"/>
              </a:lnSpc>
            </a:pPr>
            <a:r>
              <a:rPr lang="en-US" sz="1561" b="1">
                <a:solidFill>
                  <a:srgbClr val="0C0B45"/>
                </a:solidFill>
                <a:latin typeface="Helvetica Now Bold"/>
                <a:ea typeface="Helvetica Now Bold"/>
                <a:cs typeface="Helvetica Now Bold"/>
                <a:sym typeface="Helvetica Now Bold"/>
              </a:rPr>
              <a:t>Place electrical tape over the terminals of lithium and rechargeable batteries, and alkaline batteries over 9V to prevent sparks. Keep them away from heat and sun until they are ready to go. </a:t>
            </a:r>
          </a:p>
        </p:txBody>
      </p:sp>
      <p:sp>
        <p:nvSpPr>
          <p:cNvPr id="17" name="TextBox 17"/>
          <p:cNvSpPr txBox="1"/>
          <p:nvPr/>
        </p:nvSpPr>
        <p:spPr>
          <a:xfrm>
            <a:off x="12107666" y="6188427"/>
            <a:ext cx="2609002" cy="437556"/>
          </a:xfrm>
          <a:prstGeom prst="rect">
            <a:avLst/>
          </a:prstGeom>
        </p:spPr>
        <p:txBody>
          <a:bodyPr lIns="0" tIns="0" rIns="0" bIns="0" rtlCol="0" anchor="t">
            <a:spAutoFit/>
          </a:bodyPr>
          <a:lstStyle/>
          <a:p>
            <a:pPr algn="ctr">
              <a:lnSpc>
                <a:spcPts val="3703"/>
              </a:lnSpc>
            </a:pPr>
            <a:r>
              <a:rPr lang="en-US" sz="2645" b="1">
                <a:solidFill>
                  <a:srgbClr val="0C0B45"/>
                </a:solidFill>
                <a:latin typeface="Neighbor 1 Heavy"/>
                <a:ea typeface="Neighbor 1 Heavy"/>
                <a:cs typeface="Neighbor 1 Heavy"/>
                <a:sym typeface="Neighbor 1 Heavy"/>
              </a:rPr>
              <a:t>2. PROTECT</a:t>
            </a:r>
          </a:p>
        </p:txBody>
      </p:sp>
      <p:sp>
        <p:nvSpPr>
          <p:cNvPr id="18" name="TextBox 18"/>
          <p:cNvSpPr txBox="1"/>
          <p:nvPr/>
        </p:nvSpPr>
        <p:spPr>
          <a:xfrm>
            <a:off x="14937425" y="6825235"/>
            <a:ext cx="2383353" cy="1681101"/>
          </a:xfrm>
          <a:prstGeom prst="rect">
            <a:avLst/>
          </a:prstGeom>
        </p:spPr>
        <p:txBody>
          <a:bodyPr lIns="0" tIns="0" rIns="0" bIns="0" rtlCol="0" anchor="t">
            <a:spAutoFit/>
          </a:bodyPr>
          <a:lstStyle/>
          <a:p>
            <a:pPr>
              <a:lnSpc>
                <a:spcPts val="2184"/>
              </a:lnSpc>
            </a:pPr>
            <a:r>
              <a:rPr lang="en-US" sz="1561" b="1">
                <a:solidFill>
                  <a:srgbClr val="0C0B45"/>
                </a:solidFill>
                <a:latin typeface="Helvetica Now Bold"/>
                <a:ea typeface="Helvetica Now Bold"/>
                <a:cs typeface="Helvetica Now Bold"/>
                <a:sym typeface="Helvetica Now Bold"/>
              </a:rPr>
              <a:t>Drop off your batteries every three months to avoid corrosion. Find a drop-off location, by visiting </a:t>
            </a:r>
            <a:r>
              <a:rPr lang="en-US" sz="1600" b="1">
                <a:solidFill>
                  <a:srgbClr val="0C0B45"/>
                </a:solidFill>
                <a:latin typeface="Helvetica Now Bold"/>
                <a:ea typeface="Helvetica Now Bold"/>
                <a:cs typeface="Helvetica Now Bold"/>
                <a:sym typeface="Helvetica Now Bold"/>
                <a:hlinkClick r:id="rId3" tooltip="https://recycleyourbatteries.ca"/>
              </a:rPr>
              <a:t>RecycleYourBatteries.ca</a:t>
            </a:r>
            <a:endParaRPr lang="en-US" sz="1561" b="1">
              <a:solidFill>
                <a:srgbClr val="0C0B45"/>
              </a:solidFill>
              <a:latin typeface="Helvetica Now Bold"/>
              <a:ea typeface="Helvetica Now Bold"/>
              <a:cs typeface="Helvetica Now Bold"/>
              <a:sym typeface="Helvetica Now Bold"/>
            </a:endParaRPr>
          </a:p>
        </p:txBody>
      </p:sp>
      <p:sp>
        <p:nvSpPr>
          <p:cNvPr id="19" name="TextBox 19"/>
          <p:cNvSpPr txBox="1"/>
          <p:nvPr/>
        </p:nvSpPr>
        <p:spPr>
          <a:xfrm>
            <a:off x="14884648" y="6188427"/>
            <a:ext cx="2456484" cy="437556"/>
          </a:xfrm>
          <a:prstGeom prst="rect">
            <a:avLst/>
          </a:prstGeom>
        </p:spPr>
        <p:txBody>
          <a:bodyPr lIns="0" tIns="0" rIns="0" bIns="0" rtlCol="0" anchor="t">
            <a:spAutoFit/>
          </a:bodyPr>
          <a:lstStyle/>
          <a:p>
            <a:pPr algn="ctr">
              <a:lnSpc>
                <a:spcPts val="3703"/>
              </a:lnSpc>
            </a:pPr>
            <a:r>
              <a:rPr lang="en-US" sz="2645" b="1">
                <a:solidFill>
                  <a:srgbClr val="0C0B45"/>
                </a:solidFill>
                <a:latin typeface="Neighbor 1 Heavy"/>
                <a:ea typeface="Neighbor 1 Heavy"/>
                <a:cs typeface="Neighbor 1 Heavy"/>
                <a:sym typeface="Neighbor 1 Heavy"/>
              </a:rPr>
              <a:t>3. DROP OFF</a:t>
            </a:r>
          </a:p>
        </p:txBody>
      </p:sp>
      <p:sp>
        <p:nvSpPr>
          <p:cNvPr id="20" name="TextBox 20"/>
          <p:cNvSpPr txBox="1"/>
          <p:nvPr/>
        </p:nvSpPr>
        <p:spPr>
          <a:xfrm>
            <a:off x="8558936" y="4050157"/>
            <a:ext cx="128072" cy="282770"/>
          </a:xfrm>
          <a:prstGeom prst="rect">
            <a:avLst/>
          </a:prstGeom>
        </p:spPr>
        <p:txBody>
          <a:bodyPr lIns="0" tIns="0" rIns="0" bIns="0" rtlCol="0" anchor="t">
            <a:spAutoFit/>
          </a:bodyPr>
          <a:lstStyle/>
          <a:p>
            <a:pPr algn="ctr">
              <a:lnSpc>
                <a:spcPts val="2287"/>
              </a:lnSpc>
            </a:pPr>
            <a:r>
              <a:rPr lang="en-US" sz="1634">
                <a:solidFill>
                  <a:srgbClr val="AFCA0B"/>
                </a:solidFill>
                <a:latin typeface="Helvetica Now"/>
                <a:ea typeface="Helvetica Now"/>
                <a:cs typeface="Helvetica Now"/>
                <a:sym typeface="Helvetica Now"/>
              </a:rPr>
              <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6321621"/>
            <a:ext cx="17881600" cy="3701316"/>
            <a:chOff x="0" y="0"/>
            <a:chExt cx="6760775" cy="1399414"/>
          </a:xfrm>
        </p:grpSpPr>
        <p:sp>
          <p:nvSpPr>
            <p:cNvPr id="3" name="Freeform 3"/>
            <p:cNvSpPr/>
            <p:nvPr/>
          </p:nvSpPr>
          <p:spPr>
            <a:xfrm>
              <a:off x="0" y="0"/>
              <a:ext cx="6760775" cy="1399414"/>
            </a:xfrm>
            <a:custGeom>
              <a:avLst/>
              <a:gdLst/>
              <a:ahLst/>
              <a:cxnLst/>
              <a:rect l="l" t="t" r="r" b="b"/>
              <a:pathLst>
                <a:path w="6760775" h="1399414">
                  <a:moveTo>
                    <a:pt x="0" y="0"/>
                  </a:moveTo>
                  <a:lnTo>
                    <a:pt x="6760775" y="0"/>
                  </a:lnTo>
                  <a:lnTo>
                    <a:pt x="6760775" y="1399414"/>
                  </a:lnTo>
                  <a:lnTo>
                    <a:pt x="0" y="1399414"/>
                  </a:lnTo>
                  <a:close/>
                </a:path>
              </a:pathLst>
            </a:custGeom>
            <a:solidFill>
              <a:srgbClr val="0C0B45"/>
            </a:solidFill>
          </p:spPr>
          <p:txBody>
            <a:bodyPr/>
            <a:lstStyle/>
            <a:p>
              <a:endParaRPr lang="en-US" sz="1760"/>
            </a:p>
          </p:txBody>
        </p:sp>
        <p:sp>
          <p:nvSpPr>
            <p:cNvPr id="4" name="TextBox 4"/>
            <p:cNvSpPr txBox="1"/>
            <p:nvPr/>
          </p:nvSpPr>
          <p:spPr>
            <a:xfrm>
              <a:off x="0" y="-28575"/>
              <a:ext cx="6760775" cy="1427989"/>
            </a:xfrm>
            <a:prstGeom prst="rect">
              <a:avLst/>
            </a:prstGeom>
          </p:spPr>
          <p:txBody>
            <a:bodyPr lIns="15411" tIns="15411" rIns="15411" bIns="15411" rtlCol="0" anchor="ctr"/>
            <a:lstStyle/>
            <a:p>
              <a:pPr algn="ctr">
                <a:lnSpc>
                  <a:spcPts val="2081"/>
                </a:lnSpc>
              </a:pPr>
              <a:endParaRPr sz="1760"/>
            </a:p>
          </p:txBody>
        </p:sp>
      </p:grpSp>
      <p:grpSp>
        <p:nvGrpSpPr>
          <p:cNvPr id="5" name="Group 5"/>
          <p:cNvGrpSpPr/>
          <p:nvPr/>
        </p:nvGrpSpPr>
        <p:grpSpPr>
          <a:xfrm>
            <a:off x="0" y="8344157"/>
            <a:ext cx="17881600" cy="1820227"/>
            <a:chOff x="0" y="0"/>
            <a:chExt cx="6760775" cy="688202"/>
          </a:xfrm>
        </p:grpSpPr>
        <p:sp>
          <p:nvSpPr>
            <p:cNvPr id="6" name="Freeform 6"/>
            <p:cNvSpPr/>
            <p:nvPr/>
          </p:nvSpPr>
          <p:spPr>
            <a:xfrm>
              <a:off x="0" y="0"/>
              <a:ext cx="6760775" cy="688202"/>
            </a:xfrm>
            <a:custGeom>
              <a:avLst/>
              <a:gdLst/>
              <a:ahLst/>
              <a:cxnLst/>
              <a:rect l="l" t="t" r="r" b="b"/>
              <a:pathLst>
                <a:path w="6760775" h="688202">
                  <a:moveTo>
                    <a:pt x="0" y="0"/>
                  </a:moveTo>
                  <a:lnTo>
                    <a:pt x="6760775" y="0"/>
                  </a:lnTo>
                  <a:lnTo>
                    <a:pt x="6760775" y="688202"/>
                  </a:lnTo>
                  <a:lnTo>
                    <a:pt x="0" y="688202"/>
                  </a:lnTo>
                  <a:close/>
                </a:path>
              </a:pathLst>
            </a:custGeom>
            <a:solidFill>
              <a:srgbClr val="AFCA0B"/>
            </a:solidFill>
          </p:spPr>
          <p:txBody>
            <a:bodyPr/>
            <a:lstStyle/>
            <a:p>
              <a:endParaRPr lang="en-US" sz="1760"/>
            </a:p>
          </p:txBody>
        </p:sp>
        <p:sp>
          <p:nvSpPr>
            <p:cNvPr id="7" name="TextBox 7"/>
            <p:cNvSpPr txBox="1"/>
            <p:nvPr/>
          </p:nvSpPr>
          <p:spPr>
            <a:xfrm>
              <a:off x="0" y="-28575"/>
              <a:ext cx="6760775" cy="716777"/>
            </a:xfrm>
            <a:prstGeom prst="rect">
              <a:avLst/>
            </a:prstGeom>
          </p:spPr>
          <p:txBody>
            <a:bodyPr lIns="15411" tIns="15411" rIns="15411" bIns="15411" rtlCol="0" anchor="ctr"/>
            <a:lstStyle/>
            <a:p>
              <a:pPr algn="ctr">
                <a:lnSpc>
                  <a:spcPts val="2081"/>
                </a:lnSpc>
              </a:pPr>
              <a:endParaRPr sz="1760"/>
            </a:p>
          </p:txBody>
        </p:sp>
      </p:grpSp>
      <p:grpSp>
        <p:nvGrpSpPr>
          <p:cNvPr id="8" name="Group 8"/>
          <p:cNvGrpSpPr/>
          <p:nvPr/>
        </p:nvGrpSpPr>
        <p:grpSpPr>
          <a:xfrm>
            <a:off x="8096341" y="8525233"/>
            <a:ext cx="9656777" cy="1086387"/>
            <a:chOff x="0" y="0"/>
            <a:chExt cx="13168332" cy="1481437"/>
          </a:xfrm>
        </p:grpSpPr>
        <p:sp>
          <p:nvSpPr>
            <p:cNvPr id="9" name="Freeform 9"/>
            <p:cNvSpPr/>
            <p:nvPr/>
          </p:nvSpPr>
          <p:spPr>
            <a:xfrm>
              <a:off x="0" y="0"/>
              <a:ext cx="13168332" cy="1481437"/>
            </a:xfrm>
            <a:custGeom>
              <a:avLst/>
              <a:gdLst/>
              <a:ahLst/>
              <a:cxnLst/>
              <a:rect l="l" t="t" r="r" b="b"/>
              <a:pathLst>
                <a:path w="13168332" h="1481437">
                  <a:moveTo>
                    <a:pt x="0" y="0"/>
                  </a:moveTo>
                  <a:lnTo>
                    <a:pt x="13168332" y="0"/>
                  </a:lnTo>
                  <a:lnTo>
                    <a:pt x="13168332" y="1481437"/>
                  </a:lnTo>
                  <a:lnTo>
                    <a:pt x="0" y="1481437"/>
                  </a:lnTo>
                  <a:lnTo>
                    <a:pt x="0" y="0"/>
                  </a:lnTo>
                  <a:close/>
                </a:path>
              </a:pathLst>
            </a:custGeom>
            <a:blipFill>
              <a:blip r:embed="rId2"/>
              <a:stretch>
                <a:fillRect/>
              </a:stretch>
            </a:blipFill>
          </p:spPr>
          <p:txBody>
            <a:bodyPr/>
            <a:lstStyle/>
            <a:p>
              <a:endParaRPr lang="en-US" sz="1760"/>
            </a:p>
          </p:txBody>
        </p:sp>
        <p:grpSp>
          <p:nvGrpSpPr>
            <p:cNvPr id="10" name="Group 10"/>
            <p:cNvGrpSpPr/>
            <p:nvPr/>
          </p:nvGrpSpPr>
          <p:grpSpPr>
            <a:xfrm>
              <a:off x="2328846" y="546643"/>
              <a:ext cx="8476715" cy="588351"/>
              <a:chOff x="0" y="0"/>
              <a:chExt cx="1622241" cy="112596"/>
            </a:xfrm>
          </p:grpSpPr>
          <p:sp>
            <p:nvSpPr>
              <p:cNvPr id="11" name="Freeform 11"/>
              <p:cNvSpPr/>
              <p:nvPr/>
            </p:nvSpPr>
            <p:spPr>
              <a:xfrm>
                <a:off x="0" y="0"/>
                <a:ext cx="1622241" cy="112596"/>
              </a:xfrm>
              <a:custGeom>
                <a:avLst/>
                <a:gdLst/>
                <a:ahLst/>
                <a:cxnLst/>
                <a:rect l="l" t="t" r="r" b="b"/>
                <a:pathLst>
                  <a:path w="1622241" h="112596">
                    <a:moveTo>
                      <a:pt x="0" y="0"/>
                    </a:moveTo>
                    <a:lnTo>
                      <a:pt x="1622241" y="0"/>
                    </a:lnTo>
                    <a:lnTo>
                      <a:pt x="1622241" y="112596"/>
                    </a:lnTo>
                    <a:lnTo>
                      <a:pt x="0" y="112596"/>
                    </a:lnTo>
                    <a:close/>
                  </a:path>
                </a:pathLst>
              </a:custGeom>
              <a:solidFill>
                <a:srgbClr val="FFFFFF"/>
              </a:solidFill>
            </p:spPr>
            <p:txBody>
              <a:bodyPr/>
              <a:lstStyle/>
              <a:p>
                <a:endParaRPr lang="en-US" sz="1760"/>
              </a:p>
            </p:txBody>
          </p:sp>
          <p:sp>
            <p:nvSpPr>
              <p:cNvPr id="12" name="TextBox 12"/>
              <p:cNvSpPr txBox="1"/>
              <p:nvPr/>
            </p:nvSpPr>
            <p:spPr>
              <a:xfrm>
                <a:off x="0" y="-28575"/>
                <a:ext cx="1622241" cy="141171"/>
              </a:xfrm>
              <a:prstGeom prst="rect">
                <a:avLst/>
              </a:prstGeom>
            </p:spPr>
            <p:txBody>
              <a:bodyPr lIns="49671" tIns="49671" rIns="49671" bIns="49671" rtlCol="0" anchor="ctr"/>
              <a:lstStyle/>
              <a:p>
                <a:pPr algn="ctr">
                  <a:lnSpc>
                    <a:spcPts val="2081"/>
                  </a:lnSpc>
                </a:pPr>
                <a:endParaRPr sz="1760"/>
              </a:p>
            </p:txBody>
          </p:sp>
        </p:grpSp>
      </p:grpSp>
      <p:sp>
        <p:nvSpPr>
          <p:cNvPr id="13" name="Freeform 13"/>
          <p:cNvSpPr/>
          <p:nvPr/>
        </p:nvSpPr>
        <p:spPr>
          <a:xfrm>
            <a:off x="8506899" y="0"/>
            <a:ext cx="9374701" cy="6321621"/>
          </a:xfrm>
          <a:custGeom>
            <a:avLst/>
            <a:gdLst/>
            <a:ahLst/>
            <a:cxnLst/>
            <a:rect l="l" t="t" r="r" b="b"/>
            <a:pathLst>
              <a:path w="9587762" h="6465294">
                <a:moveTo>
                  <a:pt x="0" y="0"/>
                </a:moveTo>
                <a:lnTo>
                  <a:pt x="9587762" y="0"/>
                </a:lnTo>
                <a:lnTo>
                  <a:pt x="9587762" y="6465294"/>
                </a:lnTo>
                <a:lnTo>
                  <a:pt x="0" y="6465294"/>
                </a:lnTo>
                <a:lnTo>
                  <a:pt x="0" y="0"/>
                </a:lnTo>
                <a:close/>
              </a:path>
            </a:pathLst>
          </a:custGeom>
          <a:blipFill>
            <a:blip r:embed="rId3"/>
            <a:stretch>
              <a:fillRect t="-542" r="-2311" b="-542"/>
            </a:stretch>
          </a:blipFill>
        </p:spPr>
        <p:txBody>
          <a:bodyPr/>
          <a:lstStyle/>
          <a:p>
            <a:endParaRPr lang="en-US" sz="1760"/>
          </a:p>
        </p:txBody>
      </p:sp>
      <p:sp>
        <p:nvSpPr>
          <p:cNvPr id="14" name="TextBox 14"/>
          <p:cNvSpPr txBox="1"/>
          <p:nvPr/>
        </p:nvSpPr>
        <p:spPr>
          <a:xfrm>
            <a:off x="1005840" y="2583607"/>
            <a:ext cx="6562170" cy="732380"/>
          </a:xfrm>
          <a:prstGeom prst="rect">
            <a:avLst/>
          </a:prstGeom>
        </p:spPr>
        <p:txBody>
          <a:bodyPr lIns="0" tIns="0" rIns="0" bIns="0" rtlCol="0" anchor="t">
            <a:spAutoFit/>
          </a:bodyPr>
          <a:lstStyle/>
          <a:p>
            <a:pPr algn="ctr">
              <a:lnSpc>
                <a:spcPts val="6171"/>
              </a:lnSpc>
            </a:pPr>
            <a:r>
              <a:rPr lang="en-US" sz="4408" b="1">
                <a:solidFill>
                  <a:srgbClr val="0C0B45"/>
                </a:solidFill>
                <a:latin typeface="Neighbor 1 Heavy"/>
                <a:ea typeface="Neighbor 1 Heavy"/>
                <a:cs typeface="Neighbor 1 Heavy"/>
                <a:sym typeface="Neighbor 1 Heavy"/>
              </a:rPr>
              <a:t>FIND SMARTY AND BOXER</a:t>
            </a:r>
          </a:p>
        </p:txBody>
      </p:sp>
      <p:sp>
        <p:nvSpPr>
          <p:cNvPr id="15" name="TextBox 15"/>
          <p:cNvSpPr txBox="1"/>
          <p:nvPr/>
        </p:nvSpPr>
        <p:spPr>
          <a:xfrm>
            <a:off x="1005840" y="3639464"/>
            <a:ext cx="6562170" cy="828881"/>
          </a:xfrm>
          <a:prstGeom prst="rect">
            <a:avLst/>
          </a:prstGeom>
        </p:spPr>
        <p:txBody>
          <a:bodyPr lIns="0" tIns="0" rIns="0" bIns="0" rtlCol="0" anchor="t">
            <a:spAutoFit/>
          </a:bodyPr>
          <a:lstStyle/>
          <a:p>
            <a:pPr>
              <a:lnSpc>
                <a:spcPts val="3280"/>
              </a:lnSpc>
            </a:pPr>
            <a:r>
              <a:rPr lang="en-US" sz="2343" b="1">
                <a:solidFill>
                  <a:srgbClr val="0C0B45"/>
                </a:solidFill>
                <a:latin typeface="Helvetica Now Bold"/>
                <a:ea typeface="Helvetica Now Bold"/>
                <a:cs typeface="Helvetica Now Bold"/>
                <a:sym typeface="Helvetica Now Bold"/>
              </a:rPr>
              <a:t>Smarty and Boxer are hiding in this picture. Can you find them?</a:t>
            </a:r>
          </a:p>
        </p:txBody>
      </p:sp>
      <p:sp>
        <p:nvSpPr>
          <p:cNvPr id="16" name="TextBox 16"/>
          <p:cNvSpPr txBox="1"/>
          <p:nvPr/>
        </p:nvSpPr>
        <p:spPr>
          <a:xfrm>
            <a:off x="438794" y="6968101"/>
            <a:ext cx="7129216" cy="404452"/>
          </a:xfrm>
          <a:prstGeom prst="rect">
            <a:avLst/>
          </a:prstGeom>
        </p:spPr>
        <p:txBody>
          <a:bodyPr lIns="0" tIns="0" rIns="0" bIns="0" rtlCol="0" anchor="t">
            <a:spAutoFit/>
          </a:bodyPr>
          <a:lstStyle/>
          <a:p>
            <a:pPr algn="ctr">
              <a:lnSpc>
                <a:spcPts val="3373"/>
              </a:lnSpc>
            </a:pPr>
            <a:r>
              <a:rPr lang="en-US" sz="2409" b="1">
                <a:solidFill>
                  <a:srgbClr val="FFFFFF"/>
                </a:solidFill>
                <a:latin typeface="Neighbor 1 Heavy"/>
                <a:ea typeface="Neighbor 1 Heavy"/>
                <a:cs typeface="Neighbor 1 Heavy"/>
                <a:sym typeface="Neighbor 1 Heavy"/>
              </a:rPr>
              <a:t>FIND SMARTY AND BOXER IN YOUR COMMUNITY</a:t>
            </a:r>
          </a:p>
        </p:txBody>
      </p:sp>
      <p:sp>
        <p:nvSpPr>
          <p:cNvPr id="17" name="TextBox 17"/>
          <p:cNvSpPr txBox="1"/>
          <p:nvPr/>
        </p:nvSpPr>
        <p:spPr>
          <a:xfrm>
            <a:off x="8506899" y="6752024"/>
            <a:ext cx="9374701" cy="1213119"/>
          </a:xfrm>
          <a:prstGeom prst="rect">
            <a:avLst/>
          </a:prstGeom>
        </p:spPr>
        <p:txBody>
          <a:bodyPr lIns="0" tIns="0" rIns="0" bIns="0" rtlCol="0" anchor="t">
            <a:spAutoFit/>
          </a:bodyPr>
          <a:lstStyle/>
          <a:p>
            <a:pPr marL="375547" lvl="1" indent="-187774">
              <a:lnSpc>
                <a:spcPts val="2435"/>
              </a:lnSpc>
              <a:buFont typeface="Arial"/>
              <a:buChar char="•"/>
            </a:pPr>
            <a:r>
              <a:rPr lang="en-US" sz="1739">
                <a:solidFill>
                  <a:srgbClr val="FFFFFF"/>
                </a:solidFill>
                <a:latin typeface="Helvetica Now"/>
                <a:ea typeface="Helvetica Now"/>
                <a:cs typeface="Helvetica Now"/>
                <a:sym typeface="Helvetica Now"/>
              </a:rPr>
              <a:t>Use a computer to visit RecycleYourBatteries.ca.</a:t>
            </a:r>
          </a:p>
          <a:p>
            <a:pPr marL="375547" lvl="1" indent="-187774">
              <a:lnSpc>
                <a:spcPts val="2435"/>
              </a:lnSpc>
              <a:buFont typeface="Arial"/>
              <a:buChar char="•"/>
            </a:pPr>
            <a:r>
              <a:rPr lang="en-US" sz="1739">
                <a:solidFill>
                  <a:srgbClr val="FFFFFF"/>
                </a:solidFill>
                <a:latin typeface="Helvetica Now"/>
                <a:ea typeface="Helvetica Now"/>
                <a:cs typeface="Helvetica Now"/>
                <a:sym typeface="Helvetica Now"/>
              </a:rPr>
              <a:t>Enter your postal code to find the closest drop-off location. </a:t>
            </a:r>
          </a:p>
          <a:p>
            <a:pPr marL="375547" lvl="1" indent="-187774">
              <a:lnSpc>
                <a:spcPts val="2435"/>
              </a:lnSpc>
              <a:buFont typeface="Arial"/>
              <a:buChar char="•"/>
            </a:pPr>
            <a:r>
              <a:rPr lang="en-US" sz="1739">
                <a:solidFill>
                  <a:srgbClr val="FFFFFF"/>
                </a:solidFill>
                <a:latin typeface="Helvetica Now"/>
                <a:ea typeface="Helvetica Now"/>
                <a:cs typeface="Helvetica Now"/>
                <a:sym typeface="Helvetica Now"/>
              </a:rPr>
              <a:t>Write it below and tell your parents.</a:t>
            </a:r>
          </a:p>
          <a:p>
            <a:pPr marL="375547" lvl="1" indent="-187774">
              <a:lnSpc>
                <a:spcPts val="2435"/>
              </a:lnSpc>
              <a:buFont typeface="Arial"/>
              <a:buChar char="•"/>
            </a:pPr>
            <a:r>
              <a:rPr lang="en-US" sz="1739">
                <a:solidFill>
                  <a:srgbClr val="FFFFFF"/>
                </a:solidFill>
                <a:latin typeface="Helvetica Now"/>
                <a:ea typeface="Helvetica Now"/>
                <a:cs typeface="Helvetica Now"/>
                <a:sym typeface="Helvetica Now"/>
              </a:rPr>
              <a:t>Go visit Smarty and Boxer and drop off your used batteries!    </a:t>
            </a:r>
          </a:p>
        </p:txBody>
      </p:sp>
      <p:sp>
        <p:nvSpPr>
          <p:cNvPr id="18" name="TextBox 18"/>
          <p:cNvSpPr txBox="1"/>
          <p:nvPr/>
        </p:nvSpPr>
        <p:spPr>
          <a:xfrm>
            <a:off x="1005840" y="8937722"/>
            <a:ext cx="4963352" cy="455509"/>
          </a:xfrm>
          <a:prstGeom prst="rect">
            <a:avLst/>
          </a:prstGeom>
        </p:spPr>
        <p:txBody>
          <a:bodyPr lIns="0" tIns="0" rIns="0" bIns="0" rtlCol="0" anchor="t">
            <a:spAutoFit/>
          </a:bodyPr>
          <a:lstStyle/>
          <a:p>
            <a:pPr algn="ctr">
              <a:lnSpc>
                <a:spcPts val="3701"/>
              </a:lnSpc>
            </a:pPr>
            <a:r>
              <a:rPr lang="en-US" sz="2643" b="1">
                <a:solidFill>
                  <a:srgbClr val="0C0B45"/>
                </a:solidFill>
                <a:latin typeface="Helvetica Now Bold"/>
                <a:ea typeface="Helvetica Now Bold"/>
                <a:cs typeface="Helvetica Now Bold"/>
                <a:sym typeface="Helvetica Now Bold"/>
              </a:rPr>
              <a:t>My closest drop off location is: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467893"/>
            <a:ext cx="17881600" cy="10994185"/>
            <a:chOff x="0" y="0"/>
            <a:chExt cx="2717551" cy="3832396"/>
          </a:xfrm>
        </p:grpSpPr>
        <p:sp>
          <p:nvSpPr>
            <p:cNvPr id="3" name="Freeform 3"/>
            <p:cNvSpPr>
              <a:spLocks noGrp="1" noRot="1" noMove="1" noResize="1" noEditPoints="1" noAdjustHandles="1" noChangeArrowheads="1" noChangeShapeType="1"/>
            </p:cNvSpPr>
            <p:nvPr/>
          </p:nvSpPr>
          <p:spPr>
            <a:xfrm>
              <a:off x="0" y="0"/>
              <a:ext cx="2717551" cy="3832396"/>
            </a:xfrm>
            <a:custGeom>
              <a:avLst/>
              <a:gdLst/>
              <a:ahLst/>
              <a:cxnLst/>
              <a:rect l="l" t="t" r="r" b="b"/>
              <a:pathLst>
                <a:path w="2717551" h="3832396">
                  <a:moveTo>
                    <a:pt x="0" y="0"/>
                  </a:moveTo>
                  <a:lnTo>
                    <a:pt x="2717551" y="0"/>
                  </a:lnTo>
                  <a:lnTo>
                    <a:pt x="2717551" y="3832396"/>
                  </a:lnTo>
                  <a:lnTo>
                    <a:pt x="0" y="3832396"/>
                  </a:lnTo>
                  <a:close/>
                </a:path>
              </a:pathLst>
            </a:custGeom>
            <a:solidFill>
              <a:srgbClr val="D2EFFF"/>
            </a:solidFill>
          </p:spPr>
          <p:txBody>
            <a:bodyPr/>
            <a:lstStyle/>
            <a:p>
              <a:endParaRPr lang="en-US"/>
            </a:p>
          </p:txBody>
        </p:sp>
        <p:sp>
          <p:nvSpPr>
            <p:cNvPr id="4" name="TextBox 4"/>
            <p:cNvSpPr txBox="1"/>
            <p:nvPr/>
          </p:nvSpPr>
          <p:spPr>
            <a:xfrm>
              <a:off x="0" y="38100"/>
              <a:ext cx="2717551" cy="3794296"/>
            </a:xfrm>
            <a:prstGeom prst="rect">
              <a:avLst/>
            </a:prstGeom>
          </p:spPr>
          <p:txBody>
            <a:bodyPr lIns="16715" tIns="16715" rIns="16715" bIns="16715" rtlCol="0" anchor="ctr"/>
            <a:lstStyle/>
            <a:p>
              <a:pPr algn="ctr">
                <a:lnSpc>
                  <a:spcPts val="1396"/>
                </a:lnSpc>
              </a:pPr>
              <a:endParaRPr/>
            </a:p>
          </p:txBody>
        </p:sp>
      </p:grpSp>
      <p:grpSp>
        <p:nvGrpSpPr>
          <p:cNvPr id="5" name="Group 5"/>
          <p:cNvGrpSpPr/>
          <p:nvPr/>
        </p:nvGrpSpPr>
        <p:grpSpPr>
          <a:xfrm>
            <a:off x="15951200" y="9554640"/>
            <a:ext cx="1015702" cy="239572"/>
            <a:chOff x="0" y="0"/>
            <a:chExt cx="386997" cy="91280"/>
          </a:xfrm>
        </p:grpSpPr>
        <p:sp>
          <p:nvSpPr>
            <p:cNvPr id="6" name="Freeform 6"/>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7" name="TextBox 7"/>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8" name="AutoShape 8"/>
          <p:cNvSpPr/>
          <p:nvPr/>
        </p:nvSpPr>
        <p:spPr>
          <a:xfrm flipH="1" flipV="1">
            <a:off x="16256000" y="9601200"/>
            <a:ext cx="0" cy="113674"/>
          </a:xfrm>
          <a:prstGeom prst="line">
            <a:avLst/>
          </a:prstGeom>
          <a:ln w="9525" cap="flat">
            <a:solidFill>
              <a:srgbClr val="0C0B45"/>
            </a:solidFill>
            <a:prstDash val="solid"/>
            <a:headEnd type="none" w="sm" len="sm"/>
            <a:tailEnd type="none" w="sm" len="sm"/>
          </a:ln>
        </p:spPr>
        <p:txBody>
          <a:bodyPr/>
          <a:lstStyle/>
          <a:p>
            <a:endParaRPr lang="en-US"/>
          </a:p>
        </p:txBody>
      </p:sp>
      <p:grpSp>
        <p:nvGrpSpPr>
          <p:cNvPr id="9" name="Group 9"/>
          <p:cNvGrpSpPr/>
          <p:nvPr/>
        </p:nvGrpSpPr>
        <p:grpSpPr>
          <a:xfrm>
            <a:off x="4134739" y="3543680"/>
            <a:ext cx="3916347" cy="323875"/>
            <a:chOff x="0" y="0"/>
            <a:chExt cx="1492185" cy="123401"/>
          </a:xfrm>
        </p:grpSpPr>
        <p:sp>
          <p:nvSpPr>
            <p:cNvPr id="10" name="Freeform 10"/>
            <p:cNvSpPr/>
            <p:nvPr/>
          </p:nvSpPr>
          <p:spPr>
            <a:xfrm>
              <a:off x="0" y="0"/>
              <a:ext cx="1492185" cy="123401"/>
            </a:xfrm>
            <a:custGeom>
              <a:avLst/>
              <a:gdLst/>
              <a:ahLst/>
              <a:cxnLst/>
              <a:rect l="l" t="t" r="r" b="b"/>
              <a:pathLst>
                <a:path w="1492185" h="123401">
                  <a:moveTo>
                    <a:pt x="0" y="0"/>
                  </a:moveTo>
                  <a:lnTo>
                    <a:pt x="1492185" y="0"/>
                  </a:lnTo>
                  <a:lnTo>
                    <a:pt x="1492185" y="123401"/>
                  </a:lnTo>
                  <a:lnTo>
                    <a:pt x="0" y="123401"/>
                  </a:lnTo>
                  <a:close/>
                </a:path>
              </a:pathLst>
            </a:custGeom>
            <a:solidFill>
              <a:srgbClr val="FFFFFF"/>
            </a:solidFill>
          </p:spPr>
          <p:txBody>
            <a:bodyPr/>
            <a:lstStyle/>
            <a:p>
              <a:endParaRPr lang="en-US"/>
            </a:p>
          </p:txBody>
        </p:sp>
        <p:sp>
          <p:nvSpPr>
            <p:cNvPr id="11" name="TextBox 11"/>
            <p:cNvSpPr txBox="1"/>
            <p:nvPr/>
          </p:nvSpPr>
          <p:spPr>
            <a:xfrm>
              <a:off x="0" y="-28575"/>
              <a:ext cx="1492185" cy="151976"/>
            </a:xfrm>
            <a:prstGeom prst="rect">
              <a:avLst/>
            </a:prstGeom>
          </p:spPr>
          <p:txBody>
            <a:bodyPr lIns="15292" tIns="15292" rIns="15292" bIns="15292" rtlCol="0" anchor="ctr"/>
            <a:lstStyle/>
            <a:p>
              <a:pPr algn="ctr">
                <a:lnSpc>
                  <a:spcPts val="2065"/>
                </a:lnSpc>
              </a:pPr>
              <a:endParaRPr/>
            </a:p>
          </p:txBody>
        </p:sp>
      </p:grpSp>
      <p:grpSp>
        <p:nvGrpSpPr>
          <p:cNvPr id="12" name="Group 12"/>
          <p:cNvGrpSpPr/>
          <p:nvPr/>
        </p:nvGrpSpPr>
        <p:grpSpPr>
          <a:xfrm>
            <a:off x="11668310" y="3543679"/>
            <a:ext cx="3916347" cy="323875"/>
            <a:chOff x="0" y="0"/>
            <a:chExt cx="1492185" cy="123401"/>
          </a:xfrm>
        </p:grpSpPr>
        <p:sp>
          <p:nvSpPr>
            <p:cNvPr id="13" name="Freeform 13"/>
            <p:cNvSpPr/>
            <p:nvPr/>
          </p:nvSpPr>
          <p:spPr>
            <a:xfrm>
              <a:off x="0" y="0"/>
              <a:ext cx="1492185" cy="123401"/>
            </a:xfrm>
            <a:custGeom>
              <a:avLst/>
              <a:gdLst/>
              <a:ahLst/>
              <a:cxnLst/>
              <a:rect l="l" t="t" r="r" b="b"/>
              <a:pathLst>
                <a:path w="1492185" h="123401">
                  <a:moveTo>
                    <a:pt x="0" y="0"/>
                  </a:moveTo>
                  <a:lnTo>
                    <a:pt x="1492185" y="0"/>
                  </a:lnTo>
                  <a:lnTo>
                    <a:pt x="1492185" y="123401"/>
                  </a:lnTo>
                  <a:lnTo>
                    <a:pt x="0" y="123401"/>
                  </a:lnTo>
                  <a:close/>
                </a:path>
              </a:pathLst>
            </a:custGeom>
            <a:solidFill>
              <a:srgbClr val="FFFFFF"/>
            </a:solidFill>
          </p:spPr>
          <p:txBody>
            <a:bodyPr/>
            <a:lstStyle/>
            <a:p>
              <a:endParaRPr lang="en-US"/>
            </a:p>
          </p:txBody>
        </p:sp>
        <p:sp>
          <p:nvSpPr>
            <p:cNvPr id="14" name="TextBox 14"/>
            <p:cNvSpPr txBox="1"/>
            <p:nvPr/>
          </p:nvSpPr>
          <p:spPr>
            <a:xfrm>
              <a:off x="0" y="-28575"/>
              <a:ext cx="1492185" cy="151976"/>
            </a:xfrm>
            <a:prstGeom prst="rect">
              <a:avLst/>
            </a:prstGeom>
          </p:spPr>
          <p:txBody>
            <a:bodyPr lIns="15292" tIns="15292" rIns="15292" bIns="15292" rtlCol="0" anchor="ctr"/>
            <a:lstStyle/>
            <a:p>
              <a:pPr algn="ctr">
                <a:lnSpc>
                  <a:spcPts val="2065"/>
                </a:lnSpc>
              </a:pPr>
              <a:endParaRPr/>
            </a:p>
          </p:txBody>
        </p:sp>
      </p:grpSp>
      <p:grpSp>
        <p:nvGrpSpPr>
          <p:cNvPr id="15" name="Group 15"/>
          <p:cNvGrpSpPr/>
          <p:nvPr/>
        </p:nvGrpSpPr>
        <p:grpSpPr>
          <a:xfrm>
            <a:off x="11634616" y="6759594"/>
            <a:ext cx="3916347" cy="323875"/>
            <a:chOff x="0" y="0"/>
            <a:chExt cx="1492185" cy="123401"/>
          </a:xfrm>
        </p:grpSpPr>
        <p:sp>
          <p:nvSpPr>
            <p:cNvPr id="16" name="Freeform 16"/>
            <p:cNvSpPr/>
            <p:nvPr/>
          </p:nvSpPr>
          <p:spPr>
            <a:xfrm>
              <a:off x="0" y="0"/>
              <a:ext cx="1492185" cy="123401"/>
            </a:xfrm>
            <a:custGeom>
              <a:avLst/>
              <a:gdLst/>
              <a:ahLst/>
              <a:cxnLst/>
              <a:rect l="l" t="t" r="r" b="b"/>
              <a:pathLst>
                <a:path w="1492185" h="123401">
                  <a:moveTo>
                    <a:pt x="0" y="0"/>
                  </a:moveTo>
                  <a:lnTo>
                    <a:pt x="1492185" y="0"/>
                  </a:lnTo>
                  <a:lnTo>
                    <a:pt x="1492185" y="123401"/>
                  </a:lnTo>
                  <a:lnTo>
                    <a:pt x="0" y="123401"/>
                  </a:lnTo>
                  <a:close/>
                </a:path>
              </a:pathLst>
            </a:custGeom>
            <a:solidFill>
              <a:srgbClr val="FFFFFF"/>
            </a:solidFill>
          </p:spPr>
          <p:txBody>
            <a:bodyPr/>
            <a:lstStyle/>
            <a:p>
              <a:endParaRPr lang="en-US"/>
            </a:p>
          </p:txBody>
        </p:sp>
        <p:sp>
          <p:nvSpPr>
            <p:cNvPr id="17" name="TextBox 17"/>
            <p:cNvSpPr txBox="1"/>
            <p:nvPr/>
          </p:nvSpPr>
          <p:spPr>
            <a:xfrm>
              <a:off x="0" y="-28575"/>
              <a:ext cx="1492185" cy="151976"/>
            </a:xfrm>
            <a:prstGeom prst="rect">
              <a:avLst/>
            </a:prstGeom>
          </p:spPr>
          <p:txBody>
            <a:bodyPr lIns="15292" tIns="15292" rIns="15292" bIns="15292" rtlCol="0" anchor="ctr"/>
            <a:lstStyle/>
            <a:p>
              <a:pPr algn="ctr">
                <a:lnSpc>
                  <a:spcPts val="2065"/>
                </a:lnSpc>
              </a:pPr>
              <a:endParaRPr/>
            </a:p>
          </p:txBody>
        </p:sp>
      </p:grpSp>
      <p:grpSp>
        <p:nvGrpSpPr>
          <p:cNvPr id="18" name="Group 18"/>
          <p:cNvGrpSpPr/>
          <p:nvPr/>
        </p:nvGrpSpPr>
        <p:grpSpPr>
          <a:xfrm>
            <a:off x="4184118" y="6921532"/>
            <a:ext cx="3916347" cy="323875"/>
            <a:chOff x="0" y="0"/>
            <a:chExt cx="1492185" cy="123401"/>
          </a:xfrm>
        </p:grpSpPr>
        <p:sp>
          <p:nvSpPr>
            <p:cNvPr id="19" name="Freeform 19"/>
            <p:cNvSpPr/>
            <p:nvPr/>
          </p:nvSpPr>
          <p:spPr>
            <a:xfrm>
              <a:off x="0" y="0"/>
              <a:ext cx="1492185" cy="123401"/>
            </a:xfrm>
            <a:custGeom>
              <a:avLst/>
              <a:gdLst/>
              <a:ahLst/>
              <a:cxnLst/>
              <a:rect l="l" t="t" r="r" b="b"/>
              <a:pathLst>
                <a:path w="1492185" h="123401">
                  <a:moveTo>
                    <a:pt x="0" y="0"/>
                  </a:moveTo>
                  <a:lnTo>
                    <a:pt x="1492185" y="0"/>
                  </a:lnTo>
                  <a:lnTo>
                    <a:pt x="1492185" y="123401"/>
                  </a:lnTo>
                  <a:lnTo>
                    <a:pt x="0" y="123401"/>
                  </a:lnTo>
                  <a:close/>
                </a:path>
              </a:pathLst>
            </a:custGeom>
            <a:solidFill>
              <a:srgbClr val="FFFFFF"/>
            </a:solidFill>
          </p:spPr>
          <p:txBody>
            <a:bodyPr/>
            <a:lstStyle/>
            <a:p>
              <a:endParaRPr lang="en-US"/>
            </a:p>
          </p:txBody>
        </p:sp>
        <p:sp>
          <p:nvSpPr>
            <p:cNvPr id="20" name="TextBox 20"/>
            <p:cNvSpPr txBox="1"/>
            <p:nvPr/>
          </p:nvSpPr>
          <p:spPr>
            <a:xfrm>
              <a:off x="0" y="-28575"/>
              <a:ext cx="1492185" cy="151976"/>
            </a:xfrm>
            <a:prstGeom prst="rect">
              <a:avLst/>
            </a:prstGeom>
          </p:spPr>
          <p:txBody>
            <a:bodyPr lIns="15292" tIns="15292" rIns="15292" bIns="15292" rtlCol="0" anchor="ctr"/>
            <a:lstStyle/>
            <a:p>
              <a:pPr algn="ctr">
                <a:lnSpc>
                  <a:spcPts val="2065"/>
                </a:lnSpc>
              </a:pPr>
              <a:endParaRPr/>
            </a:p>
          </p:txBody>
        </p:sp>
      </p:grpSp>
      <p:sp>
        <p:nvSpPr>
          <p:cNvPr id="21" name="Freeform 21"/>
          <p:cNvSpPr/>
          <p:nvPr/>
        </p:nvSpPr>
        <p:spPr>
          <a:xfrm flipH="1">
            <a:off x="8017404" y="2895600"/>
            <a:ext cx="2828396" cy="1912740"/>
          </a:xfrm>
          <a:custGeom>
            <a:avLst/>
            <a:gdLst/>
            <a:ahLst/>
            <a:cxnLst/>
            <a:rect l="l" t="t" r="r" b="b"/>
            <a:pathLst>
              <a:path w="2206753" h="1543940">
                <a:moveTo>
                  <a:pt x="2206754" y="0"/>
                </a:moveTo>
                <a:lnTo>
                  <a:pt x="0" y="0"/>
                </a:lnTo>
                <a:lnTo>
                  <a:pt x="0" y="1543941"/>
                </a:lnTo>
                <a:lnTo>
                  <a:pt x="2206754" y="1543941"/>
                </a:lnTo>
                <a:lnTo>
                  <a:pt x="2206754" y="0"/>
                </a:lnTo>
                <a:close/>
              </a:path>
            </a:pathLst>
          </a:custGeom>
          <a:blipFill>
            <a:blip r:embed="rId2"/>
            <a:stretch>
              <a:fillRect l="-6142"/>
            </a:stretch>
          </a:blipFill>
        </p:spPr>
        <p:txBody>
          <a:bodyPr/>
          <a:lstStyle/>
          <a:p>
            <a:endParaRPr lang="en-US"/>
          </a:p>
        </p:txBody>
      </p:sp>
      <p:sp>
        <p:nvSpPr>
          <p:cNvPr id="22" name="Freeform 22"/>
          <p:cNvSpPr/>
          <p:nvPr/>
        </p:nvSpPr>
        <p:spPr>
          <a:xfrm>
            <a:off x="525128" y="6687373"/>
            <a:ext cx="3609611" cy="2043848"/>
          </a:xfrm>
          <a:custGeom>
            <a:avLst/>
            <a:gdLst/>
            <a:ahLst/>
            <a:cxnLst/>
            <a:rect l="l" t="t" r="r" b="b"/>
            <a:pathLst>
              <a:path w="2264377" h="1278452">
                <a:moveTo>
                  <a:pt x="0" y="0"/>
                </a:moveTo>
                <a:lnTo>
                  <a:pt x="2264377" y="0"/>
                </a:lnTo>
                <a:lnTo>
                  <a:pt x="2264377" y="1278451"/>
                </a:lnTo>
                <a:lnTo>
                  <a:pt x="0" y="1278451"/>
                </a:lnTo>
                <a:lnTo>
                  <a:pt x="0" y="0"/>
                </a:lnTo>
                <a:close/>
              </a:path>
            </a:pathLst>
          </a:custGeom>
          <a:blipFill>
            <a:blip r:embed="rId3"/>
            <a:stretch>
              <a:fillRect l="-7833" t="-18488" r="-6713" b="-16683"/>
            </a:stretch>
          </a:blipFill>
        </p:spPr>
        <p:txBody>
          <a:bodyPr/>
          <a:lstStyle/>
          <a:p>
            <a:endParaRPr lang="en-US"/>
          </a:p>
        </p:txBody>
      </p:sp>
      <p:sp>
        <p:nvSpPr>
          <p:cNvPr id="23" name="TextBox 23"/>
          <p:cNvSpPr txBox="1"/>
          <p:nvPr/>
        </p:nvSpPr>
        <p:spPr>
          <a:xfrm>
            <a:off x="11684667" y="3592790"/>
            <a:ext cx="3863449" cy="256480"/>
          </a:xfrm>
          <a:prstGeom prst="rect">
            <a:avLst/>
          </a:prstGeom>
        </p:spPr>
        <p:txBody>
          <a:bodyPr lIns="0" tIns="0" rIns="0" bIns="0" rtlCol="0" anchor="t">
            <a:spAutoFit/>
          </a:bodyPr>
          <a:lstStyle/>
          <a:p>
            <a:pPr algn="ctr">
              <a:lnSpc>
                <a:spcPts val="2006"/>
              </a:lnSpc>
            </a:pPr>
            <a:r>
              <a:rPr lang="en-US" b="1">
                <a:solidFill>
                  <a:srgbClr val="0C0B45"/>
                </a:solidFill>
                <a:latin typeface="Neighbor 2 Heavy"/>
                <a:ea typeface="Neighbor 2 Heavy"/>
                <a:cs typeface="Neighbor 2 Heavy"/>
                <a:sym typeface="Neighbor 2 Heavy"/>
              </a:rPr>
              <a:t>STEP 3: PROCESSING</a:t>
            </a:r>
          </a:p>
        </p:txBody>
      </p:sp>
      <p:sp>
        <p:nvSpPr>
          <p:cNvPr id="24" name="TextBox 24"/>
          <p:cNvSpPr txBox="1"/>
          <p:nvPr/>
        </p:nvSpPr>
        <p:spPr>
          <a:xfrm>
            <a:off x="11616871" y="6806534"/>
            <a:ext cx="3916347" cy="256480"/>
          </a:xfrm>
          <a:prstGeom prst="rect">
            <a:avLst/>
          </a:prstGeom>
        </p:spPr>
        <p:txBody>
          <a:bodyPr lIns="0" tIns="0" rIns="0" bIns="0" rtlCol="0" anchor="t">
            <a:spAutoFit/>
          </a:bodyPr>
          <a:lstStyle/>
          <a:p>
            <a:pPr algn="ctr">
              <a:lnSpc>
                <a:spcPts val="2002"/>
              </a:lnSpc>
            </a:pPr>
            <a:r>
              <a:rPr lang="en-US" b="1">
                <a:solidFill>
                  <a:srgbClr val="0C0B45"/>
                </a:solidFill>
                <a:latin typeface="Neighbor 2 Heavy"/>
                <a:ea typeface="Neighbor 2 Heavy"/>
                <a:cs typeface="Neighbor 2 Heavy"/>
                <a:sym typeface="Neighbor 2 Heavy"/>
              </a:rPr>
              <a:t>STEP 4: NEW PRODUCTS CREATED</a:t>
            </a:r>
          </a:p>
        </p:txBody>
      </p:sp>
      <p:sp>
        <p:nvSpPr>
          <p:cNvPr id="25" name="TextBox 25"/>
          <p:cNvSpPr txBox="1"/>
          <p:nvPr/>
        </p:nvSpPr>
        <p:spPr>
          <a:xfrm>
            <a:off x="4209306" y="7579916"/>
            <a:ext cx="3898986" cy="726033"/>
          </a:xfrm>
          <a:prstGeom prst="rect">
            <a:avLst/>
          </a:prstGeom>
        </p:spPr>
        <p:txBody>
          <a:bodyPr lIns="0" tIns="0" rIns="0" bIns="0" rtlCol="0" anchor="t">
            <a:spAutoFit/>
          </a:bodyPr>
          <a:lstStyle/>
          <a:p>
            <a:pPr algn="just">
              <a:lnSpc>
                <a:spcPts val="1399"/>
              </a:lnSpc>
            </a:pPr>
            <a:r>
              <a:rPr lang="en-US" sz="1400">
                <a:solidFill>
                  <a:srgbClr val="0C0B45"/>
                </a:solidFill>
                <a:latin typeface="Helvetica Now"/>
                <a:ea typeface="Helvetica Now"/>
                <a:cs typeface="Helvetica Now"/>
                <a:sym typeface="Helvetica Now"/>
              </a:rPr>
              <a:t>The batteries are taken by truck to a big recycling </a:t>
            </a:r>
            <a:r>
              <a:rPr lang="en-US" sz="1400" err="1">
                <a:solidFill>
                  <a:srgbClr val="0C0B45"/>
                </a:solidFill>
                <a:latin typeface="Helvetica Now"/>
                <a:ea typeface="Helvetica Now"/>
                <a:cs typeface="Helvetica Now"/>
                <a:sym typeface="Helvetica Now"/>
              </a:rPr>
              <a:t>centre</a:t>
            </a:r>
            <a:r>
              <a:rPr lang="en-US" sz="1400">
                <a:solidFill>
                  <a:srgbClr val="0C0B45"/>
                </a:solidFill>
                <a:latin typeface="Helvetica Now"/>
                <a:ea typeface="Helvetica Now"/>
                <a:cs typeface="Helvetica Now"/>
                <a:sym typeface="Helvetica Now"/>
              </a:rPr>
              <a:t>. There, they are sorted into different groups based on their battery chemistry.</a:t>
            </a:r>
          </a:p>
        </p:txBody>
      </p:sp>
      <p:sp>
        <p:nvSpPr>
          <p:cNvPr id="26" name="TextBox 26"/>
          <p:cNvSpPr txBox="1"/>
          <p:nvPr/>
        </p:nvSpPr>
        <p:spPr>
          <a:xfrm>
            <a:off x="4134739" y="4213596"/>
            <a:ext cx="3885887" cy="905569"/>
          </a:xfrm>
          <a:prstGeom prst="rect">
            <a:avLst/>
          </a:prstGeom>
        </p:spPr>
        <p:txBody>
          <a:bodyPr lIns="0" tIns="0" rIns="0" bIns="0" rtlCol="0" anchor="t">
            <a:spAutoFit/>
          </a:bodyPr>
          <a:lstStyle/>
          <a:p>
            <a:pPr algn="just">
              <a:lnSpc>
                <a:spcPts val="1399"/>
              </a:lnSpc>
            </a:pPr>
            <a:r>
              <a:rPr lang="en-US" sz="1400" dirty="0">
                <a:solidFill>
                  <a:srgbClr val="0C0B45"/>
                </a:solidFill>
                <a:latin typeface="Helvetica Now"/>
                <a:ea typeface="Helvetica Now"/>
                <a:cs typeface="Helvetica Now"/>
                <a:sym typeface="Helvetica Now"/>
              </a:rPr>
              <a:t>People drop off used batteries into specially designated battery collection containers and boxes. It’s the first step to becoming a Battery Hero! It all starts with environmentally responsible people like YOU!</a:t>
            </a:r>
          </a:p>
        </p:txBody>
      </p:sp>
      <p:sp>
        <p:nvSpPr>
          <p:cNvPr id="27" name="TextBox 27"/>
          <p:cNvSpPr txBox="1"/>
          <p:nvPr/>
        </p:nvSpPr>
        <p:spPr>
          <a:xfrm>
            <a:off x="11668310" y="4213595"/>
            <a:ext cx="3871867" cy="905569"/>
          </a:xfrm>
          <a:prstGeom prst="rect">
            <a:avLst/>
          </a:prstGeom>
        </p:spPr>
        <p:txBody>
          <a:bodyPr lIns="0" tIns="0" rIns="0" bIns="0" rtlCol="0" anchor="t">
            <a:spAutoFit/>
          </a:bodyPr>
          <a:lstStyle/>
          <a:p>
            <a:pPr algn="just">
              <a:lnSpc>
                <a:spcPts val="1399"/>
              </a:lnSpc>
            </a:pPr>
            <a:r>
              <a:rPr lang="en-US" sz="1400">
                <a:solidFill>
                  <a:srgbClr val="0C0B45"/>
                </a:solidFill>
                <a:latin typeface="Helvetica Now"/>
                <a:ea typeface="Helvetica Now"/>
                <a:cs typeface="Helvetica Now"/>
                <a:sym typeface="Helvetica Now"/>
              </a:rPr>
              <a:t>At the recycling plant, the batteries are safely taken apart. </a:t>
            </a:r>
          </a:p>
          <a:p>
            <a:pPr algn="just">
              <a:lnSpc>
                <a:spcPts val="1399"/>
              </a:lnSpc>
            </a:pPr>
            <a:r>
              <a:rPr lang="en-US" sz="1400">
                <a:solidFill>
                  <a:srgbClr val="0C0B45"/>
                </a:solidFill>
                <a:latin typeface="Helvetica Now"/>
                <a:ea typeface="Helvetica Now"/>
                <a:cs typeface="Helvetica Now"/>
                <a:sym typeface="Helvetica Now"/>
              </a:rPr>
              <a:t>Useful materials are separated and saved for reuse. </a:t>
            </a:r>
          </a:p>
          <a:p>
            <a:pPr algn="just">
              <a:lnSpc>
                <a:spcPts val="1399"/>
              </a:lnSpc>
            </a:pPr>
            <a:endParaRPr lang="en-US" sz="1400">
              <a:solidFill>
                <a:srgbClr val="0C0B45"/>
              </a:solidFill>
              <a:latin typeface="Helvetica Now"/>
              <a:ea typeface="Helvetica Now"/>
              <a:cs typeface="Helvetica Now"/>
              <a:sym typeface="Helvetica Now"/>
            </a:endParaRPr>
          </a:p>
        </p:txBody>
      </p:sp>
      <p:sp>
        <p:nvSpPr>
          <p:cNvPr id="28" name="TextBox 28"/>
          <p:cNvSpPr txBox="1"/>
          <p:nvPr/>
        </p:nvSpPr>
        <p:spPr>
          <a:xfrm>
            <a:off x="3073400" y="1311445"/>
            <a:ext cx="11065590" cy="539122"/>
          </a:xfrm>
          <a:prstGeom prst="rect">
            <a:avLst/>
          </a:prstGeom>
        </p:spPr>
        <p:txBody>
          <a:bodyPr wrap="square" lIns="0" tIns="0" rIns="0" bIns="0" rtlCol="0" anchor="t">
            <a:spAutoFit/>
          </a:bodyPr>
          <a:lstStyle/>
          <a:p>
            <a:pPr algn="ctr">
              <a:lnSpc>
                <a:spcPts val="4003"/>
              </a:lnSpc>
            </a:pPr>
            <a:r>
              <a:rPr lang="en-US" sz="5000" b="1">
                <a:solidFill>
                  <a:srgbClr val="0C0B45"/>
                </a:solidFill>
                <a:latin typeface="Neighbor 2 Heavy"/>
                <a:ea typeface="Neighbor 2 Heavy"/>
                <a:cs typeface="Neighbor 2 Heavy"/>
                <a:sym typeface="Neighbor 2 Heavy"/>
              </a:rPr>
              <a:t>HOW ARE </a:t>
            </a:r>
            <a:r>
              <a:rPr lang="en-US" sz="5000" b="1">
                <a:solidFill>
                  <a:srgbClr val="AFCA0B"/>
                </a:solidFill>
                <a:latin typeface="Neighbor 2 Heavy"/>
                <a:ea typeface="Neighbor 2 Heavy"/>
                <a:cs typeface="Neighbor 2 Heavy"/>
                <a:sym typeface="Neighbor 2 Heavy"/>
              </a:rPr>
              <a:t>BATTERIES </a:t>
            </a:r>
            <a:r>
              <a:rPr lang="en-US" sz="5000" b="1">
                <a:solidFill>
                  <a:srgbClr val="0C0B45"/>
                </a:solidFill>
                <a:latin typeface="Neighbor 2 Heavy"/>
                <a:ea typeface="Neighbor 2 Heavy"/>
                <a:cs typeface="Neighbor 2 Heavy"/>
                <a:sym typeface="Neighbor 2 Heavy"/>
              </a:rPr>
              <a:t>RECYCLED?</a:t>
            </a:r>
          </a:p>
        </p:txBody>
      </p:sp>
      <p:sp>
        <p:nvSpPr>
          <p:cNvPr id="29" name="TextBox 29"/>
          <p:cNvSpPr txBox="1"/>
          <p:nvPr/>
        </p:nvSpPr>
        <p:spPr>
          <a:xfrm>
            <a:off x="11668309" y="7379688"/>
            <a:ext cx="3916347" cy="905569"/>
          </a:xfrm>
          <a:prstGeom prst="rect">
            <a:avLst/>
          </a:prstGeom>
        </p:spPr>
        <p:txBody>
          <a:bodyPr lIns="0" tIns="0" rIns="0" bIns="0" rtlCol="0" anchor="t">
            <a:spAutoFit/>
          </a:bodyPr>
          <a:lstStyle/>
          <a:p>
            <a:pPr algn="just">
              <a:lnSpc>
                <a:spcPts val="1399"/>
              </a:lnSpc>
            </a:pPr>
            <a:r>
              <a:rPr lang="en-US" sz="1400">
                <a:solidFill>
                  <a:srgbClr val="0C0B45"/>
                </a:solidFill>
                <a:latin typeface="Helvetica Now"/>
                <a:ea typeface="Helvetica Now"/>
                <a:cs typeface="Helvetica Now"/>
                <a:sym typeface="Helvetica Now"/>
              </a:rPr>
              <a:t>Metals are melted down into blocks called ingots and shipped to factories where they can be reused in new products, like bikes, pots, or even new batteries!</a:t>
            </a:r>
          </a:p>
          <a:p>
            <a:pPr algn="just">
              <a:lnSpc>
                <a:spcPts val="1399"/>
              </a:lnSpc>
            </a:pPr>
            <a:endParaRPr lang="en-US" sz="1400">
              <a:solidFill>
                <a:srgbClr val="0C0B45"/>
              </a:solidFill>
              <a:latin typeface="Helvetica Now"/>
              <a:ea typeface="Helvetica Now"/>
              <a:cs typeface="Helvetica Now"/>
              <a:sym typeface="Helvetica Now"/>
            </a:endParaRPr>
          </a:p>
        </p:txBody>
      </p:sp>
      <p:sp>
        <p:nvSpPr>
          <p:cNvPr id="30" name="TextBox 30"/>
          <p:cNvSpPr txBox="1"/>
          <p:nvPr/>
        </p:nvSpPr>
        <p:spPr>
          <a:xfrm>
            <a:off x="16646914" y="9576226"/>
            <a:ext cx="639976" cy="196400"/>
          </a:xfrm>
          <a:prstGeom prst="rect">
            <a:avLst/>
          </a:prstGeom>
        </p:spPr>
        <p:txBody>
          <a:bodyPr lIns="0" tIns="0" rIns="0" bIns="0" rtlCol="0" anchor="t">
            <a:spAutoFit/>
          </a:bodyPr>
          <a:lstStyle/>
          <a:p>
            <a:pPr>
              <a:lnSpc>
                <a:spcPts val="1580"/>
              </a:lnSpc>
            </a:pPr>
            <a:r>
              <a:rPr lang="en-US" sz="1128">
                <a:solidFill>
                  <a:srgbClr val="0C0B45"/>
                </a:solidFill>
                <a:latin typeface="Helvetica Now"/>
                <a:ea typeface="Helvetica Now"/>
                <a:cs typeface="Helvetica Now"/>
                <a:sym typeface="Helvetica Now"/>
              </a:rPr>
              <a:t>14</a:t>
            </a:r>
          </a:p>
        </p:txBody>
      </p:sp>
      <p:sp>
        <p:nvSpPr>
          <p:cNvPr id="31" name="TextBox 31"/>
          <p:cNvSpPr txBox="1"/>
          <p:nvPr/>
        </p:nvSpPr>
        <p:spPr>
          <a:xfrm>
            <a:off x="4184118" y="6955229"/>
            <a:ext cx="3916347" cy="256480"/>
          </a:xfrm>
          <a:prstGeom prst="rect">
            <a:avLst/>
          </a:prstGeom>
        </p:spPr>
        <p:txBody>
          <a:bodyPr lIns="0" tIns="0" rIns="0" bIns="0" rtlCol="0" anchor="t">
            <a:spAutoFit/>
          </a:bodyPr>
          <a:lstStyle/>
          <a:p>
            <a:pPr algn="ctr">
              <a:lnSpc>
                <a:spcPts val="2005"/>
              </a:lnSpc>
            </a:pPr>
            <a:r>
              <a:rPr lang="en-US" b="1">
                <a:solidFill>
                  <a:srgbClr val="0C0B45"/>
                </a:solidFill>
                <a:latin typeface="Neighbor 2 Heavy"/>
                <a:ea typeface="Neighbor 2 Heavy"/>
                <a:cs typeface="Neighbor 2 Heavy"/>
                <a:sym typeface="Neighbor 2 Heavy"/>
              </a:rPr>
              <a:t>STEP 2: TRANSPORTATION &amp; SORTING</a:t>
            </a:r>
          </a:p>
        </p:txBody>
      </p:sp>
      <p:sp>
        <p:nvSpPr>
          <p:cNvPr id="32" name="TextBox 32"/>
          <p:cNvSpPr txBox="1"/>
          <p:nvPr/>
        </p:nvSpPr>
        <p:spPr>
          <a:xfrm>
            <a:off x="4153151" y="3599053"/>
            <a:ext cx="3899907" cy="256480"/>
          </a:xfrm>
          <a:prstGeom prst="rect">
            <a:avLst/>
          </a:prstGeom>
        </p:spPr>
        <p:txBody>
          <a:bodyPr lIns="0" tIns="0" rIns="0" bIns="0" rtlCol="0" anchor="t">
            <a:spAutoFit/>
          </a:bodyPr>
          <a:lstStyle/>
          <a:p>
            <a:pPr algn="ctr">
              <a:lnSpc>
                <a:spcPts val="2006"/>
              </a:lnSpc>
              <a:spcBef>
                <a:spcPct val="0"/>
              </a:spcBef>
            </a:pPr>
            <a:r>
              <a:rPr lang="en-US" b="1">
                <a:solidFill>
                  <a:srgbClr val="000000"/>
                </a:solidFill>
                <a:latin typeface="Neighbor 2 Heavy"/>
                <a:ea typeface="Neighbor 2 Heavy"/>
                <a:cs typeface="Neighbor 2 Heavy"/>
                <a:sym typeface="Neighbor 2 Heavy"/>
              </a:rPr>
              <a:t>STEP 1 : COLLECTION</a:t>
            </a:r>
          </a:p>
        </p:txBody>
      </p:sp>
      <p:grpSp>
        <p:nvGrpSpPr>
          <p:cNvPr id="33" name="Group 33"/>
          <p:cNvGrpSpPr/>
          <p:nvPr/>
        </p:nvGrpSpPr>
        <p:grpSpPr>
          <a:xfrm>
            <a:off x="8962125" y="8285257"/>
            <a:ext cx="1456988" cy="347591"/>
            <a:chOff x="0" y="0"/>
            <a:chExt cx="433221" cy="91320"/>
          </a:xfrm>
        </p:grpSpPr>
        <p:sp>
          <p:nvSpPr>
            <p:cNvPr id="34" name="Freeform 34"/>
            <p:cNvSpPr/>
            <p:nvPr/>
          </p:nvSpPr>
          <p:spPr>
            <a:xfrm>
              <a:off x="0" y="0"/>
              <a:ext cx="433221" cy="91320"/>
            </a:xfrm>
            <a:custGeom>
              <a:avLst/>
              <a:gdLst/>
              <a:ahLst/>
              <a:cxnLst/>
              <a:rect l="l" t="t" r="r" b="b"/>
              <a:pathLst>
                <a:path w="433221" h="91320">
                  <a:moveTo>
                    <a:pt x="216610" y="0"/>
                  </a:moveTo>
                  <a:cubicBezTo>
                    <a:pt x="96980" y="0"/>
                    <a:pt x="0" y="20443"/>
                    <a:pt x="0" y="45660"/>
                  </a:cubicBezTo>
                  <a:cubicBezTo>
                    <a:pt x="0" y="70877"/>
                    <a:pt x="96980" y="91320"/>
                    <a:pt x="216610" y="91320"/>
                  </a:cubicBezTo>
                  <a:cubicBezTo>
                    <a:pt x="336241" y="91320"/>
                    <a:pt x="433221" y="70877"/>
                    <a:pt x="433221" y="45660"/>
                  </a:cubicBezTo>
                  <a:cubicBezTo>
                    <a:pt x="433221" y="20443"/>
                    <a:pt x="336241" y="0"/>
                    <a:pt x="216610" y="0"/>
                  </a:cubicBezTo>
                  <a:close/>
                </a:path>
              </a:pathLst>
            </a:custGeom>
            <a:solidFill>
              <a:srgbClr val="B4CEE2">
                <a:alpha val="62745"/>
              </a:srgbClr>
            </a:solidFill>
          </p:spPr>
          <p:txBody>
            <a:bodyPr/>
            <a:lstStyle/>
            <a:p>
              <a:endParaRPr lang="en-US"/>
            </a:p>
          </p:txBody>
        </p:sp>
        <p:sp>
          <p:nvSpPr>
            <p:cNvPr id="35" name="TextBox 35"/>
            <p:cNvSpPr txBox="1"/>
            <p:nvPr/>
          </p:nvSpPr>
          <p:spPr>
            <a:xfrm>
              <a:off x="40614" y="-20014"/>
              <a:ext cx="351992" cy="102772"/>
            </a:xfrm>
            <a:prstGeom prst="rect">
              <a:avLst/>
            </a:prstGeom>
          </p:spPr>
          <p:txBody>
            <a:bodyPr lIns="50800" tIns="50800" rIns="50800" bIns="50800" rtlCol="0" anchor="ctr"/>
            <a:lstStyle/>
            <a:p>
              <a:pPr algn="ctr">
                <a:lnSpc>
                  <a:spcPts val="2065"/>
                </a:lnSpc>
              </a:pPr>
              <a:endParaRPr/>
            </a:p>
          </p:txBody>
        </p:sp>
      </p:grpSp>
      <p:sp>
        <p:nvSpPr>
          <p:cNvPr id="36" name="Freeform 36"/>
          <p:cNvSpPr/>
          <p:nvPr/>
        </p:nvSpPr>
        <p:spPr>
          <a:xfrm>
            <a:off x="8954298" y="5729137"/>
            <a:ext cx="2153827" cy="3181905"/>
          </a:xfrm>
          <a:custGeom>
            <a:avLst/>
            <a:gdLst/>
            <a:ahLst/>
            <a:cxnLst/>
            <a:rect l="l" t="t" r="r" b="b"/>
            <a:pathLst>
              <a:path w="1456988" h="2185482">
                <a:moveTo>
                  <a:pt x="0" y="0"/>
                </a:moveTo>
                <a:lnTo>
                  <a:pt x="1456988" y="0"/>
                </a:lnTo>
                <a:lnTo>
                  <a:pt x="1456988" y="2185482"/>
                </a:lnTo>
                <a:lnTo>
                  <a:pt x="0" y="2185482"/>
                </a:lnTo>
                <a:lnTo>
                  <a:pt x="0" y="0"/>
                </a:lnTo>
                <a:close/>
              </a:path>
            </a:pathLst>
          </a:custGeom>
          <a:blipFill>
            <a:blip r:embed="rId4"/>
            <a:stretch>
              <a:fillRect/>
            </a:stretch>
          </a:blipFill>
        </p:spPr>
        <p:txBody>
          <a:bodyPr/>
          <a:lstStyle/>
          <a:p>
            <a:endParaRPr lang="en-US"/>
          </a:p>
        </p:txBody>
      </p:sp>
      <p:grpSp>
        <p:nvGrpSpPr>
          <p:cNvPr id="37" name="Group 37"/>
          <p:cNvGrpSpPr/>
          <p:nvPr/>
        </p:nvGrpSpPr>
        <p:grpSpPr>
          <a:xfrm>
            <a:off x="9781960" y="5119797"/>
            <a:ext cx="1456989" cy="347591"/>
            <a:chOff x="0" y="0"/>
            <a:chExt cx="433221" cy="96433"/>
          </a:xfrm>
        </p:grpSpPr>
        <p:sp>
          <p:nvSpPr>
            <p:cNvPr id="38" name="Freeform 38"/>
            <p:cNvSpPr/>
            <p:nvPr/>
          </p:nvSpPr>
          <p:spPr>
            <a:xfrm>
              <a:off x="0" y="0"/>
              <a:ext cx="433221" cy="96433"/>
            </a:xfrm>
            <a:custGeom>
              <a:avLst/>
              <a:gdLst/>
              <a:ahLst/>
              <a:cxnLst/>
              <a:rect l="l" t="t" r="r" b="b"/>
              <a:pathLst>
                <a:path w="433221" h="96433">
                  <a:moveTo>
                    <a:pt x="216610" y="0"/>
                  </a:moveTo>
                  <a:cubicBezTo>
                    <a:pt x="96980" y="0"/>
                    <a:pt x="0" y="21587"/>
                    <a:pt x="0" y="48216"/>
                  </a:cubicBezTo>
                  <a:cubicBezTo>
                    <a:pt x="0" y="74845"/>
                    <a:pt x="96980" y="96433"/>
                    <a:pt x="216610" y="96433"/>
                  </a:cubicBezTo>
                  <a:cubicBezTo>
                    <a:pt x="336241" y="96433"/>
                    <a:pt x="433221" y="74845"/>
                    <a:pt x="433221" y="48216"/>
                  </a:cubicBezTo>
                  <a:cubicBezTo>
                    <a:pt x="433221" y="21587"/>
                    <a:pt x="336241" y="0"/>
                    <a:pt x="216610" y="0"/>
                  </a:cubicBezTo>
                  <a:close/>
                </a:path>
              </a:pathLst>
            </a:custGeom>
            <a:solidFill>
              <a:srgbClr val="B4CEE2">
                <a:alpha val="62745"/>
              </a:srgbClr>
            </a:solidFill>
          </p:spPr>
          <p:txBody>
            <a:bodyPr/>
            <a:lstStyle/>
            <a:p>
              <a:endParaRPr lang="en-US"/>
            </a:p>
          </p:txBody>
        </p:sp>
        <p:sp>
          <p:nvSpPr>
            <p:cNvPr id="39" name="TextBox 39"/>
            <p:cNvSpPr txBox="1"/>
            <p:nvPr/>
          </p:nvSpPr>
          <p:spPr>
            <a:xfrm>
              <a:off x="40614" y="-19534"/>
              <a:ext cx="351992" cy="106926"/>
            </a:xfrm>
            <a:prstGeom prst="rect">
              <a:avLst/>
            </a:prstGeom>
          </p:spPr>
          <p:txBody>
            <a:bodyPr lIns="50800" tIns="50800" rIns="50800" bIns="50800" rtlCol="0" anchor="ctr"/>
            <a:lstStyle/>
            <a:p>
              <a:pPr algn="ctr">
                <a:lnSpc>
                  <a:spcPts val="2065"/>
                </a:lnSpc>
              </a:pPr>
              <a:endParaRPr/>
            </a:p>
          </p:txBody>
        </p:sp>
      </p:grpSp>
      <p:sp>
        <p:nvSpPr>
          <p:cNvPr id="40" name="Freeform 40"/>
          <p:cNvSpPr/>
          <p:nvPr/>
        </p:nvSpPr>
        <p:spPr>
          <a:xfrm>
            <a:off x="8171831" y="3265613"/>
            <a:ext cx="3496479" cy="2185482"/>
          </a:xfrm>
          <a:custGeom>
            <a:avLst/>
            <a:gdLst/>
            <a:ahLst/>
            <a:cxnLst/>
            <a:rect l="l" t="t" r="r" b="b"/>
            <a:pathLst>
              <a:path w="2469692" h="1515634">
                <a:moveTo>
                  <a:pt x="0" y="0"/>
                </a:moveTo>
                <a:lnTo>
                  <a:pt x="2469692" y="0"/>
                </a:lnTo>
                <a:lnTo>
                  <a:pt x="2469692" y="1515634"/>
                </a:lnTo>
                <a:lnTo>
                  <a:pt x="0" y="1515634"/>
                </a:lnTo>
                <a:lnTo>
                  <a:pt x="0" y="0"/>
                </a:lnTo>
                <a:close/>
              </a:path>
            </a:pathLst>
          </a:custGeom>
          <a:blipFill>
            <a:blip r:embed="rId5"/>
            <a:stretch>
              <a:fillRect t="-4315" b="-4315"/>
            </a:stretch>
          </a:blipFill>
        </p:spPr>
        <p:txBody>
          <a:bodyPr/>
          <a:lstStyle/>
          <a:p>
            <a:endParaRPr lang="en-US"/>
          </a:p>
        </p:txBody>
      </p:sp>
      <p:grpSp>
        <p:nvGrpSpPr>
          <p:cNvPr id="41" name="Group 41"/>
          <p:cNvGrpSpPr/>
          <p:nvPr/>
        </p:nvGrpSpPr>
        <p:grpSpPr>
          <a:xfrm>
            <a:off x="951432" y="5001643"/>
            <a:ext cx="1651536" cy="348132"/>
            <a:chOff x="0" y="0"/>
            <a:chExt cx="433221" cy="91320"/>
          </a:xfrm>
        </p:grpSpPr>
        <p:sp>
          <p:nvSpPr>
            <p:cNvPr id="42" name="Freeform 42"/>
            <p:cNvSpPr/>
            <p:nvPr/>
          </p:nvSpPr>
          <p:spPr>
            <a:xfrm>
              <a:off x="0" y="0"/>
              <a:ext cx="433221" cy="91320"/>
            </a:xfrm>
            <a:custGeom>
              <a:avLst/>
              <a:gdLst/>
              <a:ahLst/>
              <a:cxnLst/>
              <a:rect l="l" t="t" r="r" b="b"/>
              <a:pathLst>
                <a:path w="433221" h="91320">
                  <a:moveTo>
                    <a:pt x="216610" y="0"/>
                  </a:moveTo>
                  <a:cubicBezTo>
                    <a:pt x="96980" y="0"/>
                    <a:pt x="0" y="20443"/>
                    <a:pt x="0" y="45660"/>
                  </a:cubicBezTo>
                  <a:cubicBezTo>
                    <a:pt x="0" y="70877"/>
                    <a:pt x="96980" y="91320"/>
                    <a:pt x="216610" y="91320"/>
                  </a:cubicBezTo>
                  <a:cubicBezTo>
                    <a:pt x="336241" y="91320"/>
                    <a:pt x="433221" y="70877"/>
                    <a:pt x="433221" y="45660"/>
                  </a:cubicBezTo>
                  <a:cubicBezTo>
                    <a:pt x="433221" y="20443"/>
                    <a:pt x="336241" y="0"/>
                    <a:pt x="216610" y="0"/>
                  </a:cubicBezTo>
                  <a:close/>
                </a:path>
              </a:pathLst>
            </a:custGeom>
            <a:solidFill>
              <a:srgbClr val="B4CEE2">
                <a:alpha val="62745"/>
              </a:srgbClr>
            </a:solidFill>
          </p:spPr>
          <p:txBody>
            <a:bodyPr/>
            <a:lstStyle/>
            <a:p>
              <a:endParaRPr lang="en-US"/>
            </a:p>
          </p:txBody>
        </p:sp>
        <p:sp>
          <p:nvSpPr>
            <p:cNvPr id="43" name="TextBox 43"/>
            <p:cNvSpPr txBox="1"/>
            <p:nvPr/>
          </p:nvSpPr>
          <p:spPr>
            <a:xfrm>
              <a:off x="40614" y="-20014"/>
              <a:ext cx="351992" cy="102772"/>
            </a:xfrm>
            <a:prstGeom prst="rect">
              <a:avLst/>
            </a:prstGeom>
          </p:spPr>
          <p:txBody>
            <a:bodyPr lIns="50800" tIns="50800" rIns="50800" bIns="50800" rtlCol="0" anchor="ctr"/>
            <a:lstStyle/>
            <a:p>
              <a:pPr algn="ctr">
                <a:lnSpc>
                  <a:spcPts val="2065"/>
                </a:lnSpc>
              </a:pPr>
              <a:endParaRPr/>
            </a:p>
          </p:txBody>
        </p:sp>
      </p:grpSp>
      <p:sp>
        <p:nvSpPr>
          <p:cNvPr id="44" name="Freeform 44"/>
          <p:cNvSpPr/>
          <p:nvPr/>
        </p:nvSpPr>
        <p:spPr>
          <a:xfrm>
            <a:off x="770647" y="2738129"/>
            <a:ext cx="2825351" cy="2666590"/>
          </a:xfrm>
          <a:custGeom>
            <a:avLst/>
            <a:gdLst/>
            <a:ahLst/>
            <a:cxnLst/>
            <a:rect l="l" t="t" r="r" b="b"/>
            <a:pathLst>
              <a:path w="1861150" h="1861150">
                <a:moveTo>
                  <a:pt x="0" y="0"/>
                </a:moveTo>
                <a:lnTo>
                  <a:pt x="1861150" y="0"/>
                </a:lnTo>
                <a:lnTo>
                  <a:pt x="1861150" y="1861150"/>
                </a:lnTo>
                <a:lnTo>
                  <a:pt x="0" y="1861150"/>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a:extLst>
            <a:ext uri="{FF2B5EF4-FFF2-40B4-BE49-F238E27FC236}">
              <a16:creationId xmlns:a16="http://schemas.microsoft.com/office/drawing/2014/main" id="{F439DB24-43AD-70A9-54B9-73270C9CCD2B}"/>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843D8264-0CB9-DC36-5138-DACBA593E87E}"/>
              </a:ext>
            </a:extLst>
          </p:cNvPr>
          <p:cNvSpPr txBox="1"/>
          <p:nvPr/>
        </p:nvSpPr>
        <p:spPr>
          <a:xfrm>
            <a:off x="2978063" y="959282"/>
            <a:ext cx="13258799" cy="567976"/>
          </a:xfrm>
          <a:prstGeom prst="rect">
            <a:avLst/>
          </a:prstGeom>
        </p:spPr>
        <p:txBody>
          <a:bodyPr wrap="square" lIns="0" tIns="0" rIns="0" bIns="0" rtlCol="0" anchor="t">
            <a:spAutoFit/>
          </a:bodyPr>
          <a:lstStyle/>
          <a:p>
            <a:pPr algn="ctr">
              <a:lnSpc>
                <a:spcPts val="4256"/>
              </a:lnSpc>
            </a:pPr>
            <a:r>
              <a:rPr lang="en-US" sz="5000" b="1" dirty="0">
                <a:solidFill>
                  <a:srgbClr val="0C0B45"/>
                </a:solidFill>
                <a:latin typeface="Neighbor 2 Heavy"/>
                <a:ea typeface="Neighbor 2 Heavy"/>
                <a:cs typeface="Neighbor 2 Heavy"/>
                <a:sym typeface="Neighbor 2 Heavy"/>
              </a:rPr>
              <a:t>WHAT CAN </a:t>
            </a:r>
            <a:r>
              <a:rPr lang="en-US" sz="5000" b="1" dirty="0">
                <a:solidFill>
                  <a:srgbClr val="AFCA0B"/>
                </a:solidFill>
                <a:latin typeface="Neighbor 2 Heavy"/>
                <a:ea typeface="Neighbor 2 Heavy"/>
                <a:cs typeface="Neighbor 2 Heavy"/>
                <a:sym typeface="Neighbor 2 Heavy"/>
              </a:rPr>
              <a:t>OLD BATTERIES</a:t>
            </a:r>
            <a:r>
              <a:rPr lang="en-US" sz="5000" b="1" dirty="0">
                <a:solidFill>
                  <a:srgbClr val="0C0B45"/>
                </a:solidFill>
                <a:latin typeface="Neighbor 2 Heavy"/>
                <a:ea typeface="Neighbor 2 Heavy"/>
                <a:cs typeface="Neighbor 2 Heavy"/>
                <a:sym typeface="Neighbor 2 Heavy"/>
              </a:rPr>
              <a:t> BECOME?</a:t>
            </a:r>
          </a:p>
        </p:txBody>
      </p:sp>
      <p:sp>
        <p:nvSpPr>
          <p:cNvPr id="9" name="TextBox 9">
            <a:extLst>
              <a:ext uri="{FF2B5EF4-FFF2-40B4-BE49-F238E27FC236}">
                <a16:creationId xmlns:a16="http://schemas.microsoft.com/office/drawing/2014/main" id="{24540EDF-C057-C68F-57A7-674888BFADA2}"/>
              </a:ext>
            </a:extLst>
          </p:cNvPr>
          <p:cNvSpPr txBox="1"/>
          <p:nvPr/>
        </p:nvSpPr>
        <p:spPr>
          <a:xfrm>
            <a:off x="1084531" y="4386105"/>
            <a:ext cx="5287805" cy="3483389"/>
          </a:xfrm>
          <a:prstGeom prst="rect">
            <a:avLst/>
          </a:prstGeom>
        </p:spPr>
        <p:txBody>
          <a:bodyPr wrap="square" lIns="0" tIns="0" rIns="0" bIns="0" rtlCol="0" anchor="t">
            <a:spAutoFit/>
          </a:bodyPr>
          <a:lstStyle/>
          <a:p>
            <a:r>
              <a:rPr lang="en-US" dirty="0">
                <a:solidFill>
                  <a:srgbClr val="0C0B45"/>
                </a:solidFill>
                <a:latin typeface="Helvetica Now"/>
                <a:ea typeface="Helvetica Now"/>
                <a:cs typeface="Helvetica Now"/>
                <a:sym typeface="Helvetica Now"/>
              </a:rPr>
              <a:t>Batteries collected by </a:t>
            </a:r>
            <a:r>
              <a:rPr lang="en-US" b="1" i="1" dirty="0">
                <a:solidFill>
                  <a:srgbClr val="0C0B45"/>
                </a:solidFill>
                <a:latin typeface="Helvetica Now Bold Italics"/>
                <a:ea typeface="Helvetica Now Bold Italics"/>
                <a:cs typeface="Helvetica Now Bold Italics"/>
                <a:sym typeface="Helvetica Now Bold Italics"/>
              </a:rPr>
              <a:t>Recycle Your Batteries, Canada!</a:t>
            </a:r>
            <a:r>
              <a:rPr lang="en-US" dirty="0">
                <a:solidFill>
                  <a:srgbClr val="0C0B45"/>
                </a:solidFill>
                <a:latin typeface="Helvetica Now"/>
                <a:ea typeface="Helvetica Now"/>
                <a:cs typeface="Helvetica Now"/>
                <a:sym typeface="Helvetica Now"/>
              </a:rPr>
              <a:t> are transported to a facility where they are sorted according to type, size, shape and chemistry. Sorted batteries are then sent to processors where they are broken apart through a mechanical separation process. </a:t>
            </a:r>
          </a:p>
          <a:p>
            <a:endParaRPr lang="en-US" dirty="0">
              <a:solidFill>
                <a:srgbClr val="0C0B45"/>
              </a:solidFill>
              <a:latin typeface="Helvetica Now"/>
              <a:ea typeface="Helvetica Now"/>
              <a:cs typeface="Helvetica Now"/>
              <a:sym typeface="Helvetica Now"/>
            </a:endParaRPr>
          </a:p>
          <a:p>
            <a:r>
              <a:rPr lang="en-US" dirty="0">
                <a:solidFill>
                  <a:srgbClr val="0C0B45"/>
                </a:solidFill>
                <a:latin typeface="Helvetica Now"/>
                <a:ea typeface="Helvetica Now"/>
                <a:cs typeface="Helvetica Now"/>
                <a:sym typeface="Helvetica Now"/>
              </a:rPr>
              <a:t>The battery components are separated, and materials are reclaimed for use in the manufacturing of new products. Metals recovered are melted down and can become nearly anything! The possibilities are endless!</a:t>
            </a:r>
          </a:p>
          <a:p>
            <a:endParaRPr lang="en-US" sz="1036" dirty="0">
              <a:solidFill>
                <a:srgbClr val="0C0B45"/>
              </a:solidFill>
              <a:latin typeface="Helvetica Now"/>
              <a:ea typeface="Helvetica Now"/>
              <a:cs typeface="Helvetica Now"/>
              <a:sym typeface="Helvetica Now"/>
            </a:endParaRPr>
          </a:p>
        </p:txBody>
      </p:sp>
      <p:grpSp>
        <p:nvGrpSpPr>
          <p:cNvPr id="39" name="Group 38">
            <a:extLst>
              <a:ext uri="{FF2B5EF4-FFF2-40B4-BE49-F238E27FC236}">
                <a16:creationId xmlns:a16="http://schemas.microsoft.com/office/drawing/2014/main" id="{3E8D429B-FB67-4A27-445C-93290FB58EA9}"/>
              </a:ext>
            </a:extLst>
          </p:cNvPr>
          <p:cNvGrpSpPr/>
          <p:nvPr/>
        </p:nvGrpSpPr>
        <p:grpSpPr>
          <a:xfrm>
            <a:off x="7204608" y="1760735"/>
            <a:ext cx="8169477" cy="8045693"/>
            <a:chOff x="5511800" y="2814637"/>
            <a:chExt cx="6689532" cy="6832032"/>
          </a:xfrm>
        </p:grpSpPr>
        <p:sp>
          <p:nvSpPr>
            <p:cNvPr id="3" name="Freeform 3">
              <a:extLst>
                <a:ext uri="{FF2B5EF4-FFF2-40B4-BE49-F238E27FC236}">
                  <a16:creationId xmlns:a16="http://schemas.microsoft.com/office/drawing/2014/main" id="{3CC36762-6673-D48C-5708-BBAA18F312BB}"/>
                </a:ext>
              </a:extLst>
            </p:cNvPr>
            <p:cNvSpPr/>
            <p:nvPr/>
          </p:nvSpPr>
          <p:spPr>
            <a:xfrm>
              <a:off x="10314783" y="5679627"/>
              <a:ext cx="1886549" cy="2558491"/>
            </a:xfrm>
            <a:custGeom>
              <a:avLst/>
              <a:gdLst/>
              <a:ahLst/>
              <a:cxnLst/>
              <a:rect l="l" t="t" r="r" b="b"/>
              <a:pathLst>
                <a:path w="1287813" h="1872214">
                  <a:moveTo>
                    <a:pt x="0" y="0"/>
                  </a:moveTo>
                  <a:lnTo>
                    <a:pt x="1287813" y="0"/>
                  </a:lnTo>
                  <a:lnTo>
                    <a:pt x="1287813" y="1872214"/>
                  </a:lnTo>
                  <a:lnTo>
                    <a:pt x="0" y="1872214"/>
                  </a:lnTo>
                  <a:lnTo>
                    <a:pt x="0" y="0"/>
                  </a:lnTo>
                  <a:close/>
                </a:path>
              </a:pathLst>
            </a:custGeom>
            <a:blipFill>
              <a:blip r:embed="rId2"/>
              <a:stretch>
                <a:fillRect b="-1093"/>
              </a:stretch>
            </a:blipFill>
          </p:spPr>
          <p:txBody>
            <a:bodyPr/>
            <a:lstStyle/>
            <a:p>
              <a:endParaRPr lang="en-US"/>
            </a:p>
          </p:txBody>
        </p:sp>
        <p:sp>
          <p:nvSpPr>
            <p:cNvPr id="4" name="Freeform 4">
              <a:extLst>
                <a:ext uri="{FF2B5EF4-FFF2-40B4-BE49-F238E27FC236}">
                  <a16:creationId xmlns:a16="http://schemas.microsoft.com/office/drawing/2014/main" id="{F42ECA8D-2F4B-0C2C-BF8F-A1437E3B4CE9}"/>
                </a:ext>
              </a:extLst>
            </p:cNvPr>
            <p:cNvSpPr/>
            <p:nvPr/>
          </p:nvSpPr>
          <p:spPr>
            <a:xfrm>
              <a:off x="7867107" y="5791200"/>
              <a:ext cx="1730858" cy="2240201"/>
            </a:xfrm>
            <a:custGeom>
              <a:avLst/>
              <a:gdLst/>
              <a:ahLst/>
              <a:cxnLst/>
              <a:rect l="l" t="t" r="r" b="b"/>
              <a:pathLst>
                <a:path w="1423445" h="1818248">
                  <a:moveTo>
                    <a:pt x="0" y="0"/>
                  </a:moveTo>
                  <a:lnTo>
                    <a:pt x="1423445" y="0"/>
                  </a:lnTo>
                  <a:lnTo>
                    <a:pt x="1423445" y="1818248"/>
                  </a:lnTo>
                  <a:lnTo>
                    <a:pt x="0" y="1818248"/>
                  </a:lnTo>
                  <a:lnTo>
                    <a:pt x="0" y="0"/>
                  </a:lnTo>
                  <a:close/>
                </a:path>
              </a:pathLst>
            </a:custGeom>
            <a:blipFill>
              <a:blip r:embed="rId3"/>
              <a:stretch>
                <a:fillRect b="-24200"/>
              </a:stretch>
            </a:blipFill>
          </p:spPr>
          <p:txBody>
            <a:bodyPr/>
            <a:lstStyle/>
            <a:p>
              <a:endParaRPr lang="en-US"/>
            </a:p>
          </p:txBody>
        </p:sp>
        <p:sp>
          <p:nvSpPr>
            <p:cNvPr id="5" name="Freeform 5">
              <a:extLst>
                <a:ext uri="{FF2B5EF4-FFF2-40B4-BE49-F238E27FC236}">
                  <a16:creationId xmlns:a16="http://schemas.microsoft.com/office/drawing/2014/main" id="{3B13CA91-4D28-2CED-BA04-6700F04079AB}"/>
                </a:ext>
              </a:extLst>
            </p:cNvPr>
            <p:cNvSpPr/>
            <p:nvPr/>
          </p:nvSpPr>
          <p:spPr>
            <a:xfrm>
              <a:off x="5511800" y="5647268"/>
              <a:ext cx="2264817" cy="2763455"/>
            </a:xfrm>
            <a:custGeom>
              <a:avLst/>
              <a:gdLst/>
              <a:ahLst/>
              <a:cxnLst/>
              <a:rect l="l" t="t" r="r" b="b"/>
              <a:pathLst>
                <a:path w="1586635" h="1892770">
                  <a:moveTo>
                    <a:pt x="0" y="0"/>
                  </a:moveTo>
                  <a:lnTo>
                    <a:pt x="1586634" y="0"/>
                  </a:lnTo>
                  <a:lnTo>
                    <a:pt x="1586634" y="1892770"/>
                  </a:lnTo>
                  <a:lnTo>
                    <a:pt x="0" y="1892770"/>
                  </a:lnTo>
                  <a:lnTo>
                    <a:pt x="0" y="0"/>
                  </a:lnTo>
                  <a:close/>
                </a:path>
              </a:pathLst>
            </a:custGeom>
            <a:blipFill>
              <a:blip r:embed="rId4"/>
              <a:stretch>
                <a:fillRect/>
              </a:stretch>
            </a:blipFill>
          </p:spPr>
          <p:txBody>
            <a:bodyPr/>
            <a:lstStyle/>
            <a:p>
              <a:endParaRPr lang="en-US"/>
            </a:p>
          </p:txBody>
        </p:sp>
        <p:sp>
          <p:nvSpPr>
            <p:cNvPr id="6" name="TextBox 6">
              <a:extLst>
                <a:ext uri="{FF2B5EF4-FFF2-40B4-BE49-F238E27FC236}">
                  <a16:creationId xmlns:a16="http://schemas.microsoft.com/office/drawing/2014/main" id="{0C73E2D7-8675-4893-34B3-C8CD864CF86A}"/>
                </a:ext>
              </a:extLst>
            </p:cNvPr>
            <p:cNvSpPr txBox="1"/>
            <p:nvPr/>
          </p:nvSpPr>
          <p:spPr>
            <a:xfrm>
              <a:off x="7949371" y="8310789"/>
              <a:ext cx="2088169" cy="1178079"/>
            </a:xfrm>
            <a:prstGeom prst="rect">
              <a:avLst/>
            </a:prstGeom>
          </p:spPr>
          <p:txBody>
            <a:bodyPr lIns="0" tIns="0" rIns="0" bIns="0" rtlCol="0" anchor="t">
              <a:spAutoFit/>
            </a:bodyPr>
            <a:lstStyle/>
            <a:p>
              <a:pPr>
                <a:lnSpc>
                  <a:spcPts val="1335"/>
                </a:lnSpc>
              </a:pPr>
              <a:r>
                <a:rPr lang="en-US" sz="1400">
                  <a:solidFill>
                    <a:srgbClr val="0C0B45"/>
                  </a:solidFill>
                  <a:latin typeface="Helvetica Now"/>
                  <a:ea typeface="Helvetica Now"/>
                  <a:cs typeface="Helvetica Now"/>
                  <a:sym typeface="Helvetica Now"/>
                </a:rPr>
                <a:t>Used Lithium-Ion rechargeable batteries can be recycled into stainless steel which can be used to make silverware, golf clubs and even new batteries. </a:t>
              </a:r>
            </a:p>
          </p:txBody>
        </p:sp>
        <p:sp>
          <p:nvSpPr>
            <p:cNvPr id="7" name="TextBox 7">
              <a:extLst>
                <a:ext uri="{FF2B5EF4-FFF2-40B4-BE49-F238E27FC236}">
                  <a16:creationId xmlns:a16="http://schemas.microsoft.com/office/drawing/2014/main" id="{5E053AF8-AC0E-29F0-FCCF-8CBF4FFCA0E9}"/>
                </a:ext>
              </a:extLst>
            </p:cNvPr>
            <p:cNvSpPr txBox="1"/>
            <p:nvPr/>
          </p:nvSpPr>
          <p:spPr>
            <a:xfrm>
              <a:off x="5735048" y="8310789"/>
              <a:ext cx="1890475" cy="434113"/>
            </a:xfrm>
            <a:prstGeom prst="rect">
              <a:avLst/>
            </a:prstGeom>
          </p:spPr>
          <p:txBody>
            <a:bodyPr wrap="square" lIns="0" tIns="0" rIns="0" bIns="0" rtlCol="0" anchor="t">
              <a:spAutoFit/>
            </a:bodyPr>
            <a:lstStyle/>
            <a:p>
              <a:pPr>
                <a:lnSpc>
                  <a:spcPts val="1335"/>
                </a:lnSpc>
              </a:pPr>
              <a:r>
                <a:rPr lang="en-US" sz="1400" dirty="0">
                  <a:solidFill>
                    <a:srgbClr val="0C0B45"/>
                  </a:solidFill>
                  <a:latin typeface="Helvetica Now"/>
                  <a:ea typeface="Helvetica Now"/>
                  <a:cs typeface="Helvetica Now"/>
                  <a:sym typeface="Helvetica Now"/>
                </a:rPr>
                <a:t>Used lead-based batteries can be recycled into new ones. </a:t>
              </a:r>
            </a:p>
          </p:txBody>
        </p:sp>
        <p:sp>
          <p:nvSpPr>
            <p:cNvPr id="8" name="TextBox 8">
              <a:extLst>
                <a:ext uri="{FF2B5EF4-FFF2-40B4-BE49-F238E27FC236}">
                  <a16:creationId xmlns:a16="http://schemas.microsoft.com/office/drawing/2014/main" id="{360E84DC-6883-BEE0-AB53-4C7AA329A993}"/>
                </a:ext>
              </a:extLst>
            </p:cNvPr>
            <p:cNvSpPr txBox="1"/>
            <p:nvPr/>
          </p:nvSpPr>
          <p:spPr>
            <a:xfrm>
              <a:off x="10573523" y="8301877"/>
              <a:ext cx="1563798" cy="1344792"/>
            </a:xfrm>
            <a:prstGeom prst="rect">
              <a:avLst/>
            </a:prstGeom>
          </p:spPr>
          <p:txBody>
            <a:bodyPr lIns="0" tIns="0" rIns="0" bIns="0" rtlCol="0" anchor="t">
              <a:spAutoFit/>
            </a:bodyPr>
            <a:lstStyle/>
            <a:p>
              <a:pPr>
                <a:lnSpc>
                  <a:spcPts val="1335"/>
                </a:lnSpc>
              </a:pPr>
              <a:r>
                <a:rPr lang="en-US" sz="1400" dirty="0">
                  <a:solidFill>
                    <a:srgbClr val="0C0B45"/>
                  </a:solidFill>
                  <a:latin typeface="Helvetica Now"/>
                  <a:ea typeface="Helvetica Now"/>
                  <a:cs typeface="Helvetica Now"/>
                  <a:sym typeface="Helvetica Now"/>
                </a:rPr>
                <a:t>Used alkaline batteries can be recycled into steel and new products such as sunscreen, fertilizer and concrete.</a:t>
              </a:r>
            </a:p>
          </p:txBody>
        </p:sp>
        <p:grpSp>
          <p:nvGrpSpPr>
            <p:cNvPr id="10" name="Group 10">
              <a:extLst>
                <a:ext uri="{FF2B5EF4-FFF2-40B4-BE49-F238E27FC236}">
                  <a16:creationId xmlns:a16="http://schemas.microsoft.com/office/drawing/2014/main" id="{50E4BEC6-7709-F83A-1D4E-DEA036A99728}"/>
                </a:ext>
              </a:extLst>
            </p:cNvPr>
            <p:cNvGrpSpPr/>
            <p:nvPr/>
          </p:nvGrpSpPr>
          <p:grpSpPr>
            <a:xfrm>
              <a:off x="8560445" y="4665993"/>
              <a:ext cx="284277" cy="1745528"/>
              <a:chOff x="0" y="0"/>
              <a:chExt cx="379037" cy="2327370"/>
            </a:xfrm>
          </p:grpSpPr>
          <p:sp>
            <p:nvSpPr>
              <p:cNvPr id="11" name="AutoShape 11">
                <a:extLst>
                  <a:ext uri="{FF2B5EF4-FFF2-40B4-BE49-F238E27FC236}">
                    <a16:creationId xmlns:a16="http://schemas.microsoft.com/office/drawing/2014/main" id="{E1630BFF-60D7-221C-DB67-B969FA4B1BDD}"/>
                  </a:ext>
                </a:extLst>
              </p:cNvPr>
              <p:cNvSpPr/>
              <p:nvPr/>
            </p:nvSpPr>
            <p:spPr>
              <a:xfrm>
                <a:off x="178461" y="0"/>
                <a:ext cx="0" cy="2153938"/>
              </a:xfrm>
              <a:prstGeom prst="line">
                <a:avLst/>
              </a:prstGeom>
              <a:ln w="103851" cap="flat">
                <a:solidFill>
                  <a:srgbClr val="AFCA0B"/>
                </a:solidFill>
                <a:prstDash val="solid"/>
                <a:headEnd type="none" w="sm" len="sm"/>
                <a:tailEnd type="none" w="sm" len="sm"/>
              </a:ln>
            </p:spPr>
            <p:txBody>
              <a:bodyPr/>
              <a:lstStyle/>
              <a:p>
                <a:endParaRPr lang="en-US"/>
              </a:p>
            </p:txBody>
          </p:sp>
          <p:grpSp>
            <p:nvGrpSpPr>
              <p:cNvPr id="12" name="Group 12">
                <a:extLst>
                  <a:ext uri="{FF2B5EF4-FFF2-40B4-BE49-F238E27FC236}">
                    <a16:creationId xmlns:a16="http://schemas.microsoft.com/office/drawing/2014/main" id="{22FCA6C4-ADF7-495B-2540-8F14412D35CC}"/>
                  </a:ext>
                </a:extLst>
              </p:cNvPr>
              <p:cNvGrpSpPr/>
              <p:nvPr/>
            </p:nvGrpSpPr>
            <p:grpSpPr>
              <a:xfrm rot="-10800000">
                <a:off x="0" y="1995713"/>
                <a:ext cx="379037" cy="331657"/>
                <a:chOff x="0" y="0"/>
                <a:chExt cx="812800" cy="711200"/>
              </a:xfrm>
            </p:grpSpPr>
            <p:sp>
              <p:nvSpPr>
                <p:cNvPr id="13" name="Freeform 13">
                  <a:extLst>
                    <a:ext uri="{FF2B5EF4-FFF2-40B4-BE49-F238E27FC236}">
                      <a16:creationId xmlns:a16="http://schemas.microsoft.com/office/drawing/2014/main" id="{981977EF-7297-6CCC-94D3-0879AACD8C27}"/>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AFCA0B"/>
                </a:solidFill>
              </p:spPr>
              <p:txBody>
                <a:bodyPr/>
                <a:lstStyle/>
                <a:p>
                  <a:endParaRPr lang="en-US"/>
                </a:p>
              </p:txBody>
            </p:sp>
            <p:sp>
              <p:nvSpPr>
                <p:cNvPr id="14" name="TextBox 14">
                  <a:extLst>
                    <a:ext uri="{FF2B5EF4-FFF2-40B4-BE49-F238E27FC236}">
                      <a16:creationId xmlns:a16="http://schemas.microsoft.com/office/drawing/2014/main" id="{6FA83E26-2279-59E5-3C48-1C356D054CF4}"/>
                    </a:ext>
                  </a:extLst>
                </p:cNvPr>
                <p:cNvSpPr txBox="1"/>
                <p:nvPr/>
              </p:nvSpPr>
              <p:spPr>
                <a:xfrm>
                  <a:off x="127000" y="311150"/>
                  <a:ext cx="558800" cy="349250"/>
                </a:xfrm>
                <a:prstGeom prst="rect">
                  <a:avLst/>
                </a:prstGeom>
              </p:spPr>
              <p:txBody>
                <a:bodyPr lIns="50800" tIns="50800" rIns="50800" bIns="50800" rtlCol="0" anchor="ctr"/>
                <a:lstStyle/>
                <a:p>
                  <a:pPr algn="ctr">
                    <a:lnSpc>
                      <a:spcPts val="632"/>
                    </a:lnSpc>
                  </a:pPr>
                  <a:endParaRPr/>
                </a:p>
              </p:txBody>
            </p:sp>
          </p:grpSp>
        </p:grpSp>
        <p:grpSp>
          <p:nvGrpSpPr>
            <p:cNvPr id="15" name="Group 15">
              <a:extLst>
                <a:ext uri="{FF2B5EF4-FFF2-40B4-BE49-F238E27FC236}">
                  <a16:creationId xmlns:a16="http://schemas.microsoft.com/office/drawing/2014/main" id="{879A4489-825A-D811-4995-0CFD1CC7D15F}"/>
                </a:ext>
              </a:extLst>
            </p:cNvPr>
            <p:cNvGrpSpPr>
              <a:grpSpLocks noChangeAspect="1"/>
            </p:cNvGrpSpPr>
            <p:nvPr/>
          </p:nvGrpSpPr>
          <p:grpSpPr>
            <a:xfrm>
              <a:off x="7270417" y="2814637"/>
              <a:ext cx="2763030" cy="2763030"/>
              <a:chOff x="0" y="0"/>
              <a:chExt cx="2665247" cy="2665247"/>
            </a:xfrm>
          </p:grpSpPr>
          <p:sp>
            <p:nvSpPr>
              <p:cNvPr id="16" name="Freeform 16">
                <a:extLst>
                  <a:ext uri="{FF2B5EF4-FFF2-40B4-BE49-F238E27FC236}">
                    <a16:creationId xmlns:a16="http://schemas.microsoft.com/office/drawing/2014/main" id="{D8F17EC4-DF7A-C382-E516-DF9B91D93B48}"/>
                  </a:ext>
                </a:extLst>
              </p:cNvPr>
              <p:cNvSpPr/>
              <p:nvPr/>
            </p:nvSpPr>
            <p:spPr>
              <a:xfrm>
                <a:off x="197993" y="197993"/>
                <a:ext cx="2269236" cy="2269236"/>
              </a:xfrm>
              <a:custGeom>
                <a:avLst/>
                <a:gdLst/>
                <a:ahLst/>
                <a:cxnLst/>
                <a:rect l="l" t="t" r="r" b="b"/>
                <a:pathLst>
                  <a:path w="2269236" h="2269236">
                    <a:moveTo>
                      <a:pt x="2269236" y="1134618"/>
                    </a:moveTo>
                    <a:cubicBezTo>
                      <a:pt x="2269236" y="1761236"/>
                      <a:pt x="1761236" y="2269236"/>
                      <a:pt x="1134618" y="2269236"/>
                    </a:cubicBezTo>
                    <a:cubicBezTo>
                      <a:pt x="508000" y="2269236"/>
                      <a:pt x="0" y="1761236"/>
                      <a:pt x="0" y="1134618"/>
                    </a:cubicBezTo>
                    <a:cubicBezTo>
                      <a:pt x="0" y="508000"/>
                      <a:pt x="508000" y="0"/>
                      <a:pt x="1134618" y="0"/>
                    </a:cubicBezTo>
                    <a:cubicBezTo>
                      <a:pt x="1761236" y="0"/>
                      <a:pt x="2269236" y="508000"/>
                      <a:pt x="2269236" y="1134618"/>
                    </a:cubicBezTo>
                  </a:path>
                </a:pathLst>
              </a:custGeom>
              <a:solidFill>
                <a:srgbClr val="0C0B45"/>
              </a:solidFill>
            </p:spPr>
            <p:txBody>
              <a:bodyPr/>
              <a:lstStyle/>
              <a:p>
                <a:endParaRPr lang="en-US"/>
              </a:p>
            </p:txBody>
          </p:sp>
          <p:sp>
            <p:nvSpPr>
              <p:cNvPr id="17" name="Freeform 17">
                <a:extLst>
                  <a:ext uri="{FF2B5EF4-FFF2-40B4-BE49-F238E27FC236}">
                    <a16:creationId xmlns:a16="http://schemas.microsoft.com/office/drawing/2014/main" id="{ED34D09D-6248-4CFB-2895-1B339AA615A6}"/>
                  </a:ext>
                </a:extLst>
              </p:cNvPr>
              <p:cNvSpPr/>
              <p:nvPr/>
            </p:nvSpPr>
            <p:spPr>
              <a:xfrm>
                <a:off x="63500" y="63500"/>
                <a:ext cx="2538222" cy="2538222"/>
              </a:xfrm>
              <a:custGeom>
                <a:avLst/>
                <a:gdLst/>
                <a:ahLst/>
                <a:cxnLst/>
                <a:rect l="l" t="t" r="r" b="b"/>
                <a:pathLst>
                  <a:path w="2538222" h="2538222">
                    <a:moveTo>
                      <a:pt x="1269111" y="0"/>
                    </a:moveTo>
                    <a:cubicBezTo>
                      <a:pt x="1097788" y="0"/>
                      <a:pt x="931672" y="33528"/>
                      <a:pt x="775081" y="99822"/>
                    </a:cubicBezTo>
                    <a:cubicBezTo>
                      <a:pt x="623951" y="163703"/>
                      <a:pt x="488188" y="255270"/>
                      <a:pt x="371729" y="371729"/>
                    </a:cubicBezTo>
                    <a:cubicBezTo>
                      <a:pt x="255270" y="488188"/>
                      <a:pt x="163703" y="623951"/>
                      <a:pt x="99822" y="775081"/>
                    </a:cubicBezTo>
                    <a:cubicBezTo>
                      <a:pt x="33528" y="931672"/>
                      <a:pt x="0" y="1097915"/>
                      <a:pt x="0" y="1269111"/>
                    </a:cubicBezTo>
                    <a:cubicBezTo>
                      <a:pt x="0" y="1440307"/>
                      <a:pt x="33528" y="1606550"/>
                      <a:pt x="99822" y="1763141"/>
                    </a:cubicBezTo>
                    <a:cubicBezTo>
                      <a:pt x="163703" y="1914271"/>
                      <a:pt x="255270" y="2050034"/>
                      <a:pt x="371729" y="2166493"/>
                    </a:cubicBezTo>
                    <a:cubicBezTo>
                      <a:pt x="488188" y="2282952"/>
                      <a:pt x="623951" y="2374519"/>
                      <a:pt x="775081" y="2438400"/>
                    </a:cubicBezTo>
                    <a:cubicBezTo>
                      <a:pt x="931672" y="2504567"/>
                      <a:pt x="1097915" y="2538222"/>
                      <a:pt x="1269111" y="2538222"/>
                    </a:cubicBezTo>
                    <a:cubicBezTo>
                      <a:pt x="1440307" y="2538222"/>
                      <a:pt x="1606550" y="2504694"/>
                      <a:pt x="1763141" y="2438400"/>
                    </a:cubicBezTo>
                    <a:cubicBezTo>
                      <a:pt x="1914271" y="2374519"/>
                      <a:pt x="2050034" y="2282952"/>
                      <a:pt x="2166493" y="2166493"/>
                    </a:cubicBezTo>
                    <a:cubicBezTo>
                      <a:pt x="2282952" y="2050034"/>
                      <a:pt x="2374519" y="1914271"/>
                      <a:pt x="2438400" y="1763141"/>
                    </a:cubicBezTo>
                    <a:cubicBezTo>
                      <a:pt x="2504567" y="1606550"/>
                      <a:pt x="2538222" y="1440307"/>
                      <a:pt x="2538222" y="1269111"/>
                    </a:cubicBezTo>
                    <a:cubicBezTo>
                      <a:pt x="2538222" y="1097915"/>
                      <a:pt x="2504694" y="931672"/>
                      <a:pt x="2438400" y="775081"/>
                    </a:cubicBezTo>
                    <a:cubicBezTo>
                      <a:pt x="2374519" y="623951"/>
                      <a:pt x="2282952" y="488188"/>
                      <a:pt x="2166493" y="371729"/>
                    </a:cubicBezTo>
                    <a:cubicBezTo>
                      <a:pt x="2050034" y="255270"/>
                      <a:pt x="1914271" y="163703"/>
                      <a:pt x="1763141" y="99822"/>
                    </a:cubicBezTo>
                    <a:cubicBezTo>
                      <a:pt x="1606677" y="33528"/>
                      <a:pt x="1440434" y="0"/>
                      <a:pt x="1269111" y="0"/>
                    </a:cubicBezTo>
                    <a:moveTo>
                      <a:pt x="1269111" y="134493"/>
                    </a:moveTo>
                    <a:cubicBezTo>
                      <a:pt x="1895729" y="134493"/>
                      <a:pt x="2403729" y="642493"/>
                      <a:pt x="2403729" y="1269111"/>
                    </a:cubicBezTo>
                    <a:cubicBezTo>
                      <a:pt x="2403729" y="1895729"/>
                      <a:pt x="1895729" y="2403729"/>
                      <a:pt x="1269111" y="2403729"/>
                    </a:cubicBezTo>
                    <a:cubicBezTo>
                      <a:pt x="642493" y="2403729"/>
                      <a:pt x="134493" y="1895729"/>
                      <a:pt x="134493" y="1269111"/>
                    </a:cubicBezTo>
                    <a:cubicBezTo>
                      <a:pt x="134493" y="642493"/>
                      <a:pt x="642493" y="134493"/>
                      <a:pt x="1269111" y="134493"/>
                    </a:cubicBezTo>
                  </a:path>
                </a:pathLst>
              </a:custGeom>
              <a:solidFill>
                <a:srgbClr val="AFCA0B"/>
              </a:solidFill>
            </p:spPr>
            <p:txBody>
              <a:bodyPr/>
              <a:lstStyle/>
              <a:p>
                <a:endParaRPr lang="en-US"/>
              </a:p>
            </p:txBody>
          </p:sp>
        </p:grpSp>
        <p:grpSp>
          <p:nvGrpSpPr>
            <p:cNvPr id="18" name="Group 18">
              <a:extLst>
                <a:ext uri="{FF2B5EF4-FFF2-40B4-BE49-F238E27FC236}">
                  <a16:creationId xmlns:a16="http://schemas.microsoft.com/office/drawing/2014/main" id="{6660D930-E3B2-0F4B-3156-79ADA99BB387}"/>
                </a:ext>
              </a:extLst>
            </p:cNvPr>
            <p:cNvGrpSpPr/>
            <p:nvPr/>
          </p:nvGrpSpPr>
          <p:grpSpPr>
            <a:xfrm>
              <a:off x="7336246" y="3369606"/>
              <a:ext cx="2425706" cy="1670032"/>
              <a:chOff x="0" y="0"/>
              <a:chExt cx="646291" cy="442558"/>
            </a:xfrm>
          </p:grpSpPr>
          <p:sp>
            <p:nvSpPr>
              <p:cNvPr id="19" name="Freeform 19">
                <a:extLst>
                  <a:ext uri="{FF2B5EF4-FFF2-40B4-BE49-F238E27FC236}">
                    <a16:creationId xmlns:a16="http://schemas.microsoft.com/office/drawing/2014/main" id="{754ADB24-C56B-FA22-80BE-F84F53841AC2}"/>
                  </a:ext>
                </a:extLst>
              </p:cNvPr>
              <p:cNvSpPr/>
              <p:nvPr/>
            </p:nvSpPr>
            <p:spPr>
              <a:xfrm>
                <a:off x="0" y="0"/>
                <a:ext cx="646291" cy="442558"/>
              </a:xfrm>
              <a:custGeom>
                <a:avLst/>
                <a:gdLst/>
                <a:ahLst/>
                <a:cxnLst/>
                <a:rect l="l" t="t" r="r" b="b"/>
                <a:pathLst>
                  <a:path w="646291" h="442558">
                    <a:moveTo>
                      <a:pt x="0" y="0"/>
                    </a:moveTo>
                    <a:lnTo>
                      <a:pt x="646291" y="0"/>
                    </a:lnTo>
                    <a:lnTo>
                      <a:pt x="646291" y="442558"/>
                    </a:lnTo>
                    <a:lnTo>
                      <a:pt x="0" y="442558"/>
                    </a:lnTo>
                    <a:close/>
                  </a:path>
                </a:pathLst>
              </a:custGeom>
              <a:blipFill>
                <a:blip r:embed="rId5"/>
                <a:stretch>
                  <a:fillRect l="-1451" r="-1451"/>
                </a:stretch>
              </a:blipFill>
            </p:spPr>
            <p:txBody>
              <a:bodyPr/>
              <a:lstStyle/>
              <a:p>
                <a:endParaRPr lang="en-US" dirty="0"/>
              </a:p>
            </p:txBody>
          </p:sp>
        </p:grpSp>
        <p:grpSp>
          <p:nvGrpSpPr>
            <p:cNvPr id="20" name="Group 20">
              <a:extLst>
                <a:ext uri="{FF2B5EF4-FFF2-40B4-BE49-F238E27FC236}">
                  <a16:creationId xmlns:a16="http://schemas.microsoft.com/office/drawing/2014/main" id="{88A62D40-BBAD-E4DB-820E-9F28B2A7AB5C}"/>
                </a:ext>
              </a:extLst>
            </p:cNvPr>
            <p:cNvGrpSpPr/>
            <p:nvPr/>
          </p:nvGrpSpPr>
          <p:grpSpPr>
            <a:xfrm rot="2594365">
              <a:off x="7217939" y="4900052"/>
              <a:ext cx="284277" cy="1745528"/>
              <a:chOff x="0" y="0"/>
              <a:chExt cx="379037" cy="2327370"/>
            </a:xfrm>
          </p:grpSpPr>
          <p:sp>
            <p:nvSpPr>
              <p:cNvPr id="21" name="AutoShape 21">
                <a:extLst>
                  <a:ext uri="{FF2B5EF4-FFF2-40B4-BE49-F238E27FC236}">
                    <a16:creationId xmlns:a16="http://schemas.microsoft.com/office/drawing/2014/main" id="{E7CC8AD1-9E30-8A0B-70F9-3CCB8DF9AB26}"/>
                  </a:ext>
                </a:extLst>
              </p:cNvPr>
              <p:cNvSpPr/>
              <p:nvPr/>
            </p:nvSpPr>
            <p:spPr>
              <a:xfrm>
                <a:off x="178461" y="0"/>
                <a:ext cx="0" cy="2153938"/>
              </a:xfrm>
              <a:prstGeom prst="line">
                <a:avLst/>
              </a:prstGeom>
              <a:ln w="103851" cap="flat">
                <a:solidFill>
                  <a:srgbClr val="AFCA0B"/>
                </a:solidFill>
                <a:prstDash val="solid"/>
                <a:headEnd type="none" w="sm" len="sm"/>
                <a:tailEnd type="none" w="sm" len="sm"/>
              </a:ln>
            </p:spPr>
            <p:txBody>
              <a:bodyPr/>
              <a:lstStyle/>
              <a:p>
                <a:endParaRPr lang="en-US"/>
              </a:p>
            </p:txBody>
          </p:sp>
          <p:grpSp>
            <p:nvGrpSpPr>
              <p:cNvPr id="22" name="Group 22">
                <a:extLst>
                  <a:ext uri="{FF2B5EF4-FFF2-40B4-BE49-F238E27FC236}">
                    <a16:creationId xmlns:a16="http://schemas.microsoft.com/office/drawing/2014/main" id="{2BCC3D9F-003D-22D6-C32B-6150B5050F82}"/>
                  </a:ext>
                </a:extLst>
              </p:cNvPr>
              <p:cNvGrpSpPr/>
              <p:nvPr/>
            </p:nvGrpSpPr>
            <p:grpSpPr>
              <a:xfrm rot="-10800000">
                <a:off x="0" y="1995713"/>
                <a:ext cx="379037" cy="331657"/>
                <a:chOff x="0" y="0"/>
                <a:chExt cx="812800" cy="711200"/>
              </a:xfrm>
            </p:grpSpPr>
            <p:sp>
              <p:nvSpPr>
                <p:cNvPr id="23" name="Freeform 23">
                  <a:extLst>
                    <a:ext uri="{FF2B5EF4-FFF2-40B4-BE49-F238E27FC236}">
                      <a16:creationId xmlns:a16="http://schemas.microsoft.com/office/drawing/2014/main" id="{1F983309-3AF9-4355-A182-C8C694759545}"/>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AFCA0B"/>
                </a:solidFill>
              </p:spPr>
              <p:txBody>
                <a:bodyPr/>
                <a:lstStyle/>
                <a:p>
                  <a:endParaRPr lang="en-US"/>
                </a:p>
              </p:txBody>
            </p:sp>
            <p:sp>
              <p:nvSpPr>
                <p:cNvPr id="24" name="TextBox 24">
                  <a:extLst>
                    <a:ext uri="{FF2B5EF4-FFF2-40B4-BE49-F238E27FC236}">
                      <a16:creationId xmlns:a16="http://schemas.microsoft.com/office/drawing/2014/main" id="{75F33021-482E-EC32-CF2F-D88C07300C0E}"/>
                    </a:ext>
                  </a:extLst>
                </p:cNvPr>
                <p:cNvSpPr txBox="1"/>
                <p:nvPr/>
              </p:nvSpPr>
              <p:spPr>
                <a:xfrm>
                  <a:off x="127000" y="311150"/>
                  <a:ext cx="558800" cy="349250"/>
                </a:xfrm>
                <a:prstGeom prst="rect">
                  <a:avLst/>
                </a:prstGeom>
              </p:spPr>
              <p:txBody>
                <a:bodyPr lIns="50800" tIns="50800" rIns="50800" bIns="50800" rtlCol="0" anchor="ctr"/>
                <a:lstStyle/>
                <a:p>
                  <a:pPr algn="ctr">
                    <a:lnSpc>
                      <a:spcPts val="632"/>
                    </a:lnSpc>
                  </a:pPr>
                  <a:endParaRPr/>
                </a:p>
              </p:txBody>
            </p:sp>
          </p:grpSp>
        </p:grpSp>
        <p:grpSp>
          <p:nvGrpSpPr>
            <p:cNvPr id="25" name="Group 25">
              <a:extLst>
                <a:ext uri="{FF2B5EF4-FFF2-40B4-BE49-F238E27FC236}">
                  <a16:creationId xmlns:a16="http://schemas.microsoft.com/office/drawing/2014/main" id="{94A310F3-3C1F-6EBF-C79B-8BD06A47B674}"/>
                </a:ext>
              </a:extLst>
            </p:cNvPr>
            <p:cNvGrpSpPr/>
            <p:nvPr/>
          </p:nvGrpSpPr>
          <p:grpSpPr>
            <a:xfrm rot="-2634352">
              <a:off x="9922322" y="4938018"/>
              <a:ext cx="284277" cy="1745528"/>
              <a:chOff x="0" y="0"/>
              <a:chExt cx="379037" cy="2327370"/>
            </a:xfrm>
          </p:grpSpPr>
          <p:sp>
            <p:nvSpPr>
              <p:cNvPr id="26" name="AutoShape 26">
                <a:extLst>
                  <a:ext uri="{FF2B5EF4-FFF2-40B4-BE49-F238E27FC236}">
                    <a16:creationId xmlns:a16="http://schemas.microsoft.com/office/drawing/2014/main" id="{0C0090D0-9F62-9CE4-5A9B-9D42EED3EE55}"/>
                  </a:ext>
                </a:extLst>
              </p:cNvPr>
              <p:cNvSpPr/>
              <p:nvPr/>
            </p:nvSpPr>
            <p:spPr>
              <a:xfrm>
                <a:off x="178461" y="0"/>
                <a:ext cx="0" cy="2153938"/>
              </a:xfrm>
              <a:prstGeom prst="line">
                <a:avLst/>
              </a:prstGeom>
              <a:ln w="103851" cap="flat">
                <a:solidFill>
                  <a:srgbClr val="AFCA0B"/>
                </a:solidFill>
                <a:prstDash val="solid"/>
                <a:headEnd type="none" w="sm" len="sm"/>
                <a:tailEnd type="none" w="sm" len="sm"/>
              </a:ln>
            </p:spPr>
            <p:txBody>
              <a:bodyPr/>
              <a:lstStyle/>
              <a:p>
                <a:endParaRPr lang="en-US"/>
              </a:p>
            </p:txBody>
          </p:sp>
          <p:grpSp>
            <p:nvGrpSpPr>
              <p:cNvPr id="27" name="Group 27">
                <a:extLst>
                  <a:ext uri="{FF2B5EF4-FFF2-40B4-BE49-F238E27FC236}">
                    <a16:creationId xmlns:a16="http://schemas.microsoft.com/office/drawing/2014/main" id="{69743006-0E1B-54CB-8F08-18E25665A6A9}"/>
                  </a:ext>
                </a:extLst>
              </p:cNvPr>
              <p:cNvGrpSpPr/>
              <p:nvPr/>
            </p:nvGrpSpPr>
            <p:grpSpPr>
              <a:xfrm rot="-10800000">
                <a:off x="0" y="1995713"/>
                <a:ext cx="379037" cy="331657"/>
                <a:chOff x="0" y="0"/>
                <a:chExt cx="812800" cy="711200"/>
              </a:xfrm>
            </p:grpSpPr>
            <p:sp>
              <p:nvSpPr>
                <p:cNvPr id="28" name="Freeform 28">
                  <a:extLst>
                    <a:ext uri="{FF2B5EF4-FFF2-40B4-BE49-F238E27FC236}">
                      <a16:creationId xmlns:a16="http://schemas.microsoft.com/office/drawing/2014/main" id="{591B0987-63E3-9E70-C2EA-63A9C2C8CCFF}"/>
                    </a:ext>
                  </a:extLst>
                </p:cNvPr>
                <p:cNvSpPr/>
                <p:nvPr/>
              </p:nvSpPr>
              <p:spPr>
                <a:xfrm>
                  <a:off x="0" y="0"/>
                  <a:ext cx="812800" cy="711200"/>
                </a:xfrm>
                <a:custGeom>
                  <a:avLst/>
                  <a:gdLst/>
                  <a:ahLst/>
                  <a:cxnLst/>
                  <a:rect l="l" t="t" r="r" b="b"/>
                  <a:pathLst>
                    <a:path w="812800" h="711200">
                      <a:moveTo>
                        <a:pt x="406400" y="0"/>
                      </a:moveTo>
                      <a:lnTo>
                        <a:pt x="812800" y="711200"/>
                      </a:lnTo>
                      <a:lnTo>
                        <a:pt x="0" y="711200"/>
                      </a:lnTo>
                      <a:lnTo>
                        <a:pt x="406400" y="0"/>
                      </a:lnTo>
                      <a:close/>
                    </a:path>
                  </a:pathLst>
                </a:custGeom>
                <a:solidFill>
                  <a:srgbClr val="AFCA0B"/>
                </a:solidFill>
              </p:spPr>
              <p:txBody>
                <a:bodyPr/>
                <a:lstStyle/>
                <a:p>
                  <a:endParaRPr lang="en-US"/>
                </a:p>
              </p:txBody>
            </p:sp>
            <p:sp>
              <p:nvSpPr>
                <p:cNvPr id="29" name="TextBox 29">
                  <a:extLst>
                    <a:ext uri="{FF2B5EF4-FFF2-40B4-BE49-F238E27FC236}">
                      <a16:creationId xmlns:a16="http://schemas.microsoft.com/office/drawing/2014/main" id="{187CAB50-EDC6-7B1D-6ACA-40BCE17AD5C5}"/>
                    </a:ext>
                  </a:extLst>
                </p:cNvPr>
                <p:cNvSpPr txBox="1"/>
                <p:nvPr/>
              </p:nvSpPr>
              <p:spPr>
                <a:xfrm>
                  <a:off x="127000" y="311150"/>
                  <a:ext cx="558800" cy="349250"/>
                </a:xfrm>
                <a:prstGeom prst="rect">
                  <a:avLst/>
                </a:prstGeom>
              </p:spPr>
              <p:txBody>
                <a:bodyPr lIns="50800" tIns="50800" rIns="50800" bIns="50800" rtlCol="0" anchor="ctr"/>
                <a:lstStyle/>
                <a:p>
                  <a:pPr algn="ctr">
                    <a:lnSpc>
                      <a:spcPts val="632"/>
                    </a:lnSpc>
                  </a:pPr>
                  <a:endParaRPr/>
                </a:p>
              </p:txBody>
            </p:sp>
          </p:grpSp>
        </p:grpSp>
      </p:grpSp>
      <p:grpSp>
        <p:nvGrpSpPr>
          <p:cNvPr id="30" name="Group 30">
            <a:extLst>
              <a:ext uri="{FF2B5EF4-FFF2-40B4-BE49-F238E27FC236}">
                <a16:creationId xmlns:a16="http://schemas.microsoft.com/office/drawing/2014/main" id="{2ED61E29-DF74-0462-4BA0-51DA7D27DCDC}"/>
              </a:ext>
            </a:extLst>
          </p:cNvPr>
          <p:cNvGrpSpPr/>
          <p:nvPr/>
        </p:nvGrpSpPr>
        <p:grpSpPr>
          <a:xfrm>
            <a:off x="1722538" y="3041473"/>
            <a:ext cx="1447800" cy="351401"/>
            <a:chOff x="0" y="0"/>
            <a:chExt cx="433221" cy="91320"/>
          </a:xfrm>
        </p:grpSpPr>
        <p:sp>
          <p:nvSpPr>
            <p:cNvPr id="31" name="Freeform 31">
              <a:extLst>
                <a:ext uri="{FF2B5EF4-FFF2-40B4-BE49-F238E27FC236}">
                  <a16:creationId xmlns:a16="http://schemas.microsoft.com/office/drawing/2014/main" id="{A9741022-C3E2-F157-D7C7-150489CAEFFF}"/>
                </a:ext>
              </a:extLst>
            </p:cNvPr>
            <p:cNvSpPr/>
            <p:nvPr/>
          </p:nvSpPr>
          <p:spPr>
            <a:xfrm>
              <a:off x="0" y="0"/>
              <a:ext cx="433221" cy="91320"/>
            </a:xfrm>
            <a:custGeom>
              <a:avLst/>
              <a:gdLst/>
              <a:ahLst/>
              <a:cxnLst/>
              <a:rect l="l" t="t" r="r" b="b"/>
              <a:pathLst>
                <a:path w="433221" h="91320">
                  <a:moveTo>
                    <a:pt x="216610" y="0"/>
                  </a:moveTo>
                  <a:cubicBezTo>
                    <a:pt x="96980" y="0"/>
                    <a:pt x="0" y="20443"/>
                    <a:pt x="0" y="45660"/>
                  </a:cubicBezTo>
                  <a:cubicBezTo>
                    <a:pt x="0" y="70877"/>
                    <a:pt x="96980" y="91320"/>
                    <a:pt x="216610" y="91320"/>
                  </a:cubicBezTo>
                  <a:cubicBezTo>
                    <a:pt x="336241" y="91320"/>
                    <a:pt x="433221" y="70877"/>
                    <a:pt x="433221" y="45660"/>
                  </a:cubicBezTo>
                  <a:cubicBezTo>
                    <a:pt x="433221" y="20443"/>
                    <a:pt x="336241" y="0"/>
                    <a:pt x="216610" y="0"/>
                  </a:cubicBezTo>
                  <a:close/>
                </a:path>
              </a:pathLst>
            </a:custGeom>
            <a:solidFill>
              <a:srgbClr val="B1B2B3">
                <a:alpha val="62745"/>
              </a:srgbClr>
            </a:solidFill>
          </p:spPr>
          <p:txBody>
            <a:bodyPr/>
            <a:lstStyle/>
            <a:p>
              <a:endParaRPr lang="en-US"/>
            </a:p>
          </p:txBody>
        </p:sp>
        <p:sp>
          <p:nvSpPr>
            <p:cNvPr id="32" name="TextBox 32">
              <a:extLst>
                <a:ext uri="{FF2B5EF4-FFF2-40B4-BE49-F238E27FC236}">
                  <a16:creationId xmlns:a16="http://schemas.microsoft.com/office/drawing/2014/main" id="{9F0F4F33-4EAA-1368-351B-8F05D4A615CA}"/>
                </a:ext>
              </a:extLst>
            </p:cNvPr>
            <p:cNvSpPr txBox="1"/>
            <p:nvPr/>
          </p:nvSpPr>
          <p:spPr>
            <a:xfrm>
              <a:off x="40614" y="-20014"/>
              <a:ext cx="351992" cy="102772"/>
            </a:xfrm>
            <a:prstGeom prst="rect">
              <a:avLst/>
            </a:prstGeom>
          </p:spPr>
          <p:txBody>
            <a:bodyPr lIns="50800" tIns="50800" rIns="50800" bIns="50800" rtlCol="0" anchor="ctr"/>
            <a:lstStyle/>
            <a:p>
              <a:pPr algn="ctr">
                <a:lnSpc>
                  <a:spcPts val="2065"/>
                </a:lnSpc>
              </a:pPr>
              <a:endParaRPr/>
            </a:p>
          </p:txBody>
        </p:sp>
      </p:grpSp>
      <p:sp>
        <p:nvSpPr>
          <p:cNvPr id="33" name="Freeform 33">
            <a:extLst>
              <a:ext uri="{FF2B5EF4-FFF2-40B4-BE49-F238E27FC236}">
                <a16:creationId xmlns:a16="http://schemas.microsoft.com/office/drawing/2014/main" id="{12254AB8-6E24-B66A-82B6-C26A2CE38791}"/>
              </a:ext>
            </a:extLst>
          </p:cNvPr>
          <p:cNvSpPr/>
          <p:nvPr/>
        </p:nvSpPr>
        <p:spPr>
          <a:xfrm>
            <a:off x="1532038" y="959282"/>
            <a:ext cx="1828800" cy="2559422"/>
          </a:xfrm>
          <a:custGeom>
            <a:avLst/>
            <a:gdLst/>
            <a:ahLst/>
            <a:cxnLst/>
            <a:rect l="l" t="t" r="r" b="b"/>
            <a:pathLst>
              <a:path w="1396429" h="2094643">
                <a:moveTo>
                  <a:pt x="0" y="0"/>
                </a:moveTo>
                <a:lnTo>
                  <a:pt x="1396429" y="0"/>
                </a:lnTo>
                <a:lnTo>
                  <a:pt x="1396429" y="2094643"/>
                </a:lnTo>
                <a:lnTo>
                  <a:pt x="0" y="2094643"/>
                </a:lnTo>
                <a:lnTo>
                  <a:pt x="0" y="0"/>
                </a:lnTo>
                <a:close/>
              </a:path>
            </a:pathLst>
          </a:custGeom>
          <a:blipFill>
            <a:blip r:embed="rId6"/>
            <a:stretch>
              <a:fillRect/>
            </a:stretch>
          </a:blipFill>
        </p:spPr>
        <p:txBody>
          <a:bodyPr/>
          <a:lstStyle/>
          <a:p>
            <a:endParaRPr lang="en-US"/>
          </a:p>
        </p:txBody>
      </p:sp>
      <p:grpSp>
        <p:nvGrpSpPr>
          <p:cNvPr id="34" name="Group 11">
            <a:extLst>
              <a:ext uri="{FF2B5EF4-FFF2-40B4-BE49-F238E27FC236}">
                <a16:creationId xmlns:a16="http://schemas.microsoft.com/office/drawing/2014/main" id="{570AA5B9-815C-60E9-D596-BE44A73FEF8E}"/>
              </a:ext>
            </a:extLst>
          </p:cNvPr>
          <p:cNvGrpSpPr/>
          <p:nvPr/>
        </p:nvGrpSpPr>
        <p:grpSpPr>
          <a:xfrm>
            <a:off x="16179499" y="9278482"/>
            <a:ext cx="1015702" cy="339569"/>
            <a:chOff x="0" y="-38100"/>
            <a:chExt cx="386997" cy="129380"/>
          </a:xfrm>
        </p:grpSpPr>
        <p:sp>
          <p:nvSpPr>
            <p:cNvPr id="35" name="Freeform 12">
              <a:extLst>
                <a:ext uri="{FF2B5EF4-FFF2-40B4-BE49-F238E27FC236}">
                  <a16:creationId xmlns:a16="http://schemas.microsoft.com/office/drawing/2014/main" id="{28259283-5E3A-9A59-6674-66629BBEC156}"/>
                </a:ext>
              </a:extLst>
            </p:cNvPr>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36" name="TextBox 13">
              <a:extLst>
                <a:ext uri="{FF2B5EF4-FFF2-40B4-BE49-F238E27FC236}">
                  <a16:creationId xmlns:a16="http://schemas.microsoft.com/office/drawing/2014/main" id="{FC4BFCA1-650B-77D9-64B3-70EA1732A22E}"/>
                </a:ext>
              </a:extLst>
            </p:cNvPr>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37" name="AutoShape 14">
            <a:extLst>
              <a:ext uri="{FF2B5EF4-FFF2-40B4-BE49-F238E27FC236}">
                <a16:creationId xmlns:a16="http://schemas.microsoft.com/office/drawing/2014/main" id="{A0D4A5E5-1E10-FED4-9592-F13586E4EF6D}"/>
              </a:ext>
            </a:extLst>
          </p:cNvPr>
          <p:cNvSpPr/>
          <p:nvPr/>
        </p:nvSpPr>
        <p:spPr>
          <a:xfrm flipH="1" flipV="1">
            <a:off x="16366881" y="9434655"/>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38" name="TextBox 20">
            <a:extLst>
              <a:ext uri="{FF2B5EF4-FFF2-40B4-BE49-F238E27FC236}">
                <a16:creationId xmlns:a16="http://schemas.microsoft.com/office/drawing/2014/main" id="{CEE10624-E509-570D-8065-EC00DD2D7E13}"/>
              </a:ext>
            </a:extLst>
          </p:cNvPr>
          <p:cNvSpPr txBox="1"/>
          <p:nvPr/>
        </p:nvSpPr>
        <p:spPr>
          <a:xfrm>
            <a:off x="16498102" y="9388228"/>
            <a:ext cx="639976" cy="196400"/>
          </a:xfrm>
          <a:prstGeom prst="rect">
            <a:avLst/>
          </a:prstGeom>
        </p:spPr>
        <p:txBody>
          <a:bodyPr lIns="0" tIns="0" rIns="0" bIns="0" rtlCol="0" anchor="t">
            <a:spAutoFit/>
          </a:bodyPr>
          <a:lstStyle/>
          <a:p>
            <a:pPr>
              <a:lnSpc>
                <a:spcPts val="1580"/>
              </a:lnSpc>
            </a:pPr>
            <a:r>
              <a:rPr lang="en-US" sz="1128" dirty="0">
                <a:solidFill>
                  <a:srgbClr val="0C0B45"/>
                </a:solidFill>
                <a:latin typeface="Helvetica Now"/>
                <a:ea typeface="Helvetica Now"/>
                <a:cs typeface="Helvetica Now"/>
                <a:sym typeface="Helvetica Now"/>
              </a:rPr>
              <a:t>15</a:t>
            </a:r>
          </a:p>
        </p:txBody>
      </p:sp>
    </p:spTree>
    <p:extLst>
      <p:ext uri="{BB962C8B-B14F-4D97-AF65-F5344CB8AC3E}">
        <p14:creationId xmlns:p14="http://schemas.microsoft.com/office/powerpoint/2010/main" val="20004897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7" name="Group 57"/>
          <p:cNvGrpSpPr/>
          <p:nvPr/>
        </p:nvGrpSpPr>
        <p:grpSpPr>
          <a:xfrm>
            <a:off x="16332200" y="9518341"/>
            <a:ext cx="1015702" cy="239572"/>
            <a:chOff x="0" y="0"/>
            <a:chExt cx="386997" cy="91280"/>
          </a:xfrm>
        </p:grpSpPr>
        <p:sp>
          <p:nvSpPr>
            <p:cNvPr id="58" name="Freeform 58"/>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59" name="TextBox 59"/>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60" name="AutoShape 60"/>
          <p:cNvSpPr/>
          <p:nvPr/>
        </p:nvSpPr>
        <p:spPr>
          <a:xfrm flipH="1" flipV="1">
            <a:off x="16713200" y="9601200"/>
            <a:ext cx="0" cy="113674"/>
          </a:xfrm>
          <a:prstGeom prst="line">
            <a:avLst/>
          </a:prstGeom>
          <a:ln w="9525" cap="flat">
            <a:solidFill>
              <a:srgbClr val="0C0B45"/>
            </a:solidFill>
            <a:prstDash val="solid"/>
            <a:headEnd type="none" w="sm" len="sm"/>
            <a:tailEnd type="none" w="sm" len="sm"/>
          </a:ln>
        </p:spPr>
        <p:txBody>
          <a:bodyPr/>
          <a:lstStyle/>
          <a:p>
            <a:endParaRPr lang="en-US"/>
          </a:p>
        </p:txBody>
      </p:sp>
      <p:grpSp>
        <p:nvGrpSpPr>
          <p:cNvPr id="139" name="Group 138">
            <a:extLst>
              <a:ext uri="{FF2B5EF4-FFF2-40B4-BE49-F238E27FC236}">
                <a16:creationId xmlns:a16="http://schemas.microsoft.com/office/drawing/2014/main" id="{0841A21C-CB14-D961-2BEE-A8D319713BD6}"/>
              </a:ext>
            </a:extLst>
          </p:cNvPr>
          <p:cNvGrpSpPr/>
          <p:nvPr/>
        </p:nvGrpSpPr>
        <p:grpSpPr>
          <a:xfrm>
            <a:off x="1602330" y="1153764"/>
            <a:ext cx="2046623" cy="2915018"/>
            <a:chOff x="2248918" y="585247"/>
            <a:chExt cx="2046623" cy="2915018"/>
          </a:xfrm>
        </p:grpSpPr>
        <p:grpSp>
          <p:nvGrpSpPr>
            <p:cNvPr id="84" name="Group 84"/>
            <p:cNvGrpSpPr/>
            <p:nvPr/>
          </p:nvGrpSpPr>
          <p:grpSpPr>
            <a:xfrm>
              <a:off x="2302626" y="3084967"/>
              <a:ext cx="1803592" cy="373038"/>
              <a:chOff x="0" y="0"/>
              <a:chExt cx="433221" cy="91320"/>
            </a:xfrm>
          </p:grpSpPr>
          <p:sp>
            <p:nvSpPr>
              <p:cNvPr id="85" name="Freeform 85"/>
              <p:cNvSpPr/>
              <p:nvPr/>
            </p:nvSpPr>
            <p:spPr>
              <a:xfrm>
                <a:off x="0" y="0"/>
                <a:ext cx="433221" cy="91320"/>
              </a:xfrm>
              <a:custGeom>
                <a:avLst/>
                <a:gdLst/>
                <a:ahLst/>
                <a:cxnLst/>
                <a:rect l="l" t="t" r="r" b="b"/>
                <a:pathLst>
                  <a:path w="433221" h="91320">
                    <a:moveTo>
                      <a:pt x="216610" y="0"/>
                    </a:moveTo>
                    <a:cubicBezTo>
                      <a:pt x="96980" y="0"/>
                      <a:pt x="0" y="20443"/>
                      <a:pt x="0" y="45660"/>
                    </a:cubicBezTo>
                    <a:cubicBezTo>
                      <a:pt x="0" y="70877"/>
                      <a:pt x="96980" y="91320"/>
                      <a:pt x="216610" y="91320"/>
                    </a:cubicBezTo>
                    <a:cubicBezTo>
                      <a:pt x="336241" y="91320"/>
                      <a:pt x="433221" y="70877"/>
                      <a:pt x="433221" y="45660"/>
                    </a:cubicBezTo>
                    <a:cubicBezTo>
                      <a:pt x="433221" y="20443"/>
                      <a:pt x="336241" y="0"/>
                      <a:pt x="216610" y="0"/>
                    </a:cubicBezTo>
                    <a:close/>
                  </a:path>
                </a:pathLst>
              </a:custGeom>
              <a:solidFill>
                <a:srgbClr val="B1B2B3">
                  <a:alpha val="62745"/>
                </a:srgbClr>
              </a:solidFill>
            </p:spPr>
            <p:txBody>
              <a:bodyPr/>
              <a:lstStyle/>
              <a:p>
                <a:endParaRPr lang="en-US"/>
              </a:p>
            </p:txBody>
          </p:sp>
          <p:sp>
            <p:nvSpPr>
              <p:cNvPr id="86" name="TextBox 86"/>
              <p:cNvSpPr txBox="1"/>
              <p:nvPr/>
            </p:nvSpPr>
            <p:spPr>
              <a:xfrm>
                <a:off x="40614" y="-20014"/>
                <a:ext cx="351992" cy="102772"/>
              </a:xfrm>
              <a:prstGeom prst="rect">
                <a:avLst/>
              </a:prstGeom>
            </p:spPr>
            <p:txBody>
              <a:bodyPr lIns="50800" tIns="50800" rIns="50800" bIns="50800" rtlCol="0" anchor="ctr"/>
              <a:lstStyle/>
              <a:p>
                <a:pPr algn="ctr">
                  <a:lnSpc>
                    <a:spcPts val="2065"/>
                  </a:lnSpc>
                </a:pPr>
                <a:endParaRPr/>
              </a:p>
            </p:txBody>
          </p:sp>
        </p:grpSp>
        <p:sp>
          <p:nvSpPr>
            <p:cNvPr id="87" name="Freeform 87"/>
            <p:cNvSpPr/>
            <p:nvPr/>
          </p:nvSpPr>
          <p:spPr>
            <a:xfrm>
              <a:off x="2248918" y="585247"/>
              <a:ext cx="2046623" cy="2915018"/>
            </a:xfrm>
            <a:custGeom>
              <a:avLst/>
              <a:gdLst/>
              <a:ahLst/>
              <a:cxnLst/>
              <a:rect l="l" t="t" r="r" b="b"/>
              <a:pathLst>
                <a:path w="1422782" h="2135508">
                  <a:moveTo>
                    <a:pt x="0" y="0"/>
                  </a:moveTo>
                  <a:lnTo>
                    <a:pt x="1422783" y="0"/>
                  </a:lnTo>
                  <a:lnTo>
                    <a:pt x="1422783" y="2135509"/>
                  </a:lnTo>
                  <a:lnTo>
                    <a:pt x="0" y="2135509"/>
                  </a:lnTo>
                  <a:lnTo>
                    <a:pt x="0" y="0"/>
                  </a:lnTo>
                  <a:close/>
                </a:path>
              </a:pathLst>
            </a:custGeom>
            <a:blipFill>
              <a:blip r:embed="rId2"/>
              <a:stretch>
                <a:fillRect/>
              </a:stretch>
            </a:blipFill>
          </p:spPr>
          <p:txBody>
            <a:bodyPr/>
            <a:lstStyle/>
            <a:p>
              <a:endParaRPr lang="en-US"/>
            </a:p>
          </p:txBody>
        </p:sp>
      </p:grpSp>
      <p:sp>
        <p:nvSpPr>
          <p:cNvPr id="103" name="TextBox 103"/>
          <p:cNvSpPr txBox="1"/>
          <p:nvPr/>
        </p:nvSpPr>
        <p:spPr>
          <a:xfrm>
            <a:off x="6545027" y="2340219"/>
            <a:ext cx="4328418" cy="250581"/>
          </a:xfrm>
          <a:prstGeom prst="rect">
            <a:avLst/>
          </a:prstGeom>
        </p:spPr>
        <p:txBody>
          <a:bodyPr lIns="0" tIns="0" rIns="0" bIns="0" rtlCol="0" anchor="t">
            <a:spAutoFit/>
          </a:bodyPr>
          <a:lstStyle/>
          <a:p>
            <a:pPr>
              <a:lnSpc>
                <a:spcPts val="1924"/>
              </a:lnSpc>
            </a:pPr>
            <a:r>
              <a:rPr lang="en-US" spc="-37">
                <a:solidFill>
                  <a:srgbClr val="000000"/>
                </a:solidFill>
                <a:latin typeface="Helvetica Now"/>
                <a:ea typeface="Helvetica Now"/>
                <a:cs typeface="Helvetica Now"/>
                <a:sym typeface="Helvetica Now"/>
              </a:rPr>
              <a:t>Write the letter of the matching definition.</a:t>
            </a:r>
          </a:p>
        </p:txBody>
      </p:sp>
      <p:sp>
        <p:nvSpPr>
          <p:cNvPr id="104" name="TextBox 104"/>
          <p:cNvSpPr txBox="1"/>
          <p:nvPr/>
        </p:nvSpPr>
        <p:spPr>
          <a:xfrm>
            <a:off x="4347271" y="759588"/>
            <a:ext cx="9214103" cy="1538883"/>
          </a:xfrm>
          <a:prstGeom prst="rect">
            <a:avLst/>
          </a:prstGeom>
        </p:spPr>
        <p:txBody>
          <a:bodyPr wrap="square" lIns="0" tIns="0" rIns="0" bIns="0" rtlCol="0" anchor="t">
            <a:spAutoFit/>
          </a:bodyPr>
          <a:lstStyle/>
          <a:p>
            <a:pPr algn="ctr"/>
            <a:r>
              <a:rPr lang="en-US" sz="5000" b="1" dirty="0">
                <a:solidFill>
                  <a:srgbClr val="0C0B45"/>
                </a:solidFill>
                <a:latin typeface="Neighbor 2 Heavy"/>
                <a:ea typeface="Neighbor 2 Heavy"/>
                <a:cs typeface="Neighbor 2 Heavy"/>
                <a:sym typeface="Neighbor 2 Heavy"/>
              </a:rPr>
              <a:t>BATTERY WORDS YOU SHOULD KNOW AS A BATTERY HERO!</a:t>
            </a:r>
          </a:p>
        </p:txBody>
      </p:sp>
      <p:sp>
        <p:nvSpPr>
          <p:cNvPr id="113" name="TextBox 113"/>
          <p:cNvSpPr txBox="1"/>
          <p:nvPr/>
        </p:nvSpPr>
        <p:spPr>
          <a:xfrm>
            <a:off x="17094200" y="9539927"/>
            <a:ext cx="639976" cy="196400"/>
          </a:xfrm>
          <a:prstGeom prst="rect">
            <a:avLst/>
          </a:prstGeom>
        </p:spPr>
        <p:txBody>
          <a:bodyPr lIns="0" tIns="0" rIns="0" bIns="0" rtlCol="0" anchor="t">
            <a:spAutoFit/>
          </a:bodyPr>
          <a:lstStyle/>
          <a:p>
            <a:pPr>
              <a:lnSpc>
                <a:spcPts val="1580"/>
              </a:lnSpc>
            </a:pPr>
            <a:r>
              <a:rPr lang="en-US" sz="1128">
                <a:solidFill>
                  <a:srgbClr val="0C0B45"/>
                </a:solidFill>
                <a:latin typeface="Helvetica Now"/>
                <a:ea typeface="Helvetica Now"/>
                <a:cs typeface="Helvetica Now"/>
                <a:sym typeface="Helvetica Now"/>
              </a:rPr>
              <a:t>16</a:t>
            </a:r>
          </a:p>
        </p:txBody>
      </p:sp>
      <p:grpSp>
        <p:nvGrpSpPr>
          <p:cNvPr id="138" name="Group 137">
            <a:extLst>
              <a:ext uri="{FF2B5EF4-FFF2-40B4-BE49-F238E27FC236}">
                <a16:creationId xmlns:a16="http://schemas.microsoft.com/office/drawing/2014/main" id="{2FE426F5-A274-8567-B1B0-C398D35C0788}"/>
              </a:ext>
            </a:extLst>
          </p:cNvPr>
          <p:cNvGrpSpPr/>
          <p:nvPr/>
        </p:nvGrpSpPr>
        <p:grpSpPr>
          <a:xfrm>
            <a:off x="9702800" y="3257718"/>
            <a:ext cx="6748985" cy="5419105"/>
            <a:chOff x="9523564" y="2603261"/>
            <a:chExt cx="6281227" cy="5043518"/>
          </a:xfrm>
        </p:grpSpPr>
        <p:grpSp>
          <p:nvGrpSpPr>
            <p:cNvPr id="2" name="Group 2"/>
            <p:cNvGrpSpPr/>
            <p:nvPr/>
          </p:nvGrpSpPr>
          <p:grpSpPr>
            <a:xfrm>
              <a:off x="11094993" y="4257288"/>
              <a:ext cx="1591165" cy="1714327"/>
              <a:chOff x="0" y="0"/>
              <a:chExt cx="680253" cy="732907"/>
            </a:xfrm>
          </p:grpSpPr>
          <p:sp>
            <p:nvSpPr>
              <p:cNvPr id="3" name="Freeform 3"/>
              <p:cNvSpPr/>
              <p:nvPr/>
            </p:nvSpPr>
            <p:spPr>
              <a:xfrm>
                <a:off x="0" y="0"/>
                <a:ext cx="680253" cy="732907"/>
              </a:xfrm>
              <a:custGeom>
                <a:avLst/>
                <a:gdLst/>
                <a:ahLst/>
                <a:cxnLst/>
                <a:rect l="l" t="t" r="r" b="b"/>
                <a:pathLst>
                  <a:path w="680253" h="732907">
                    <a:moveTo>
                      <a:pt x="0" y="0"/>
                    </a:moveTo>
                    <a:lnTo>
                      <a:pt x="680253" y="0"/>
                    </a:lnTo>
                    <a:lnTo>
                      <a:pt x="680253" y="732907"/>
                    </a:lnTo>
                    <a:lnTo>
                      <a:pt x="0" y="732907"/>
                    </a:lnTo>
                    <a:close/>
                  </a:path>
                </a:pathLst>
              </a:custGeom>
              <a:ln w="28575" cap="sq">
                <a:solidFill>
                  <a:srgbClr val="AFCA0B"/>
                </a:solidFill>
                <a:prstDash val="solid"/>
                <a:miter/>
              </a:ln>
            </p:spPr>
            <p:txBody>
              <a:bodyPr/>
              <a:lstStyle/>
              <a:p>
                <a:endParaRPr lang="en-US"/>
              </a:p>
            </p:txBody>
          </p:sp>
          <p:sp>
            <p:nvSpPr>
              <p:cNvPr id="4" name="TextBox 4"/>
              <p:cNvSpPr txBox="1"/>
              <p:nvPr/>
            </p:nvSpPr>
            <p:spPr>
              <a:xfrm>
                <a:off x="0" y="-47625"/>
                <a:ext cx="680253" cy="780532"/>
              </a:xfrm>
              <a:prstGeom prst="rect">
                <a:avLst/>
              </a:prstGeom>
            </p:spPr>
            <p:txBody>
              <a:bodyPr lIns="46476" tIns="46476" rIns="46476" bIns="46476" rtlCol="0" anchor="ctr"/>
              <a:lstStyle/>
              <a:p>
                <a:pPr algn="ctr">
                  <a:lnSpc>
                    <a:spcPts val="1921"/>
                  </a:lnSpc>
                </a:pPr>
                <a:endParaRPr/>
              </a:p>
            </p:txBody>
          </p:sp>
        </p:grpSp>
        <p:grpSp>
          <p:nvGrpSpPr>
            <p:cNvPr id="5" name="Group 5"/>
            <p:cNvGrpSpPr/>
            <p:nvPr/>
          </p:nvGrpSpPr>
          <p:grpSpPr>
            <a:xfrm>
              <a:off x="9523564" y="4257288"/>
              <a:ext cx="1591165" cy="1714327"/>
              <a:chOff x="0" y="0"/>
              <a:chExt cx="680253" cy="732907"/>
            </a:xfrm>
          </p:grpSpPr>
          <p:sp>
            <p:nvSpPr>
              <p:cNvPr id="6" name="Freeform 6"/>
              <p:cNvSpPr/>
              <p:nvPr/>
            </p:nvSpPr>
            <p:spPr>
              <a:xfrm>
                <a:off x="0" y="0"/>
                <a:ext cx="680253" cy="732907"/>
              </a:xfrm>
              <a:custGeom>
                <a:avLst/>
                <a:gdLst/>
                <a:ahLst/>
                <a:cxnLst/>
                <a:rect l="l" t="t" r="r" b="b"/>
                <a:pathLst>
                  <a:path w="680253" h="732907">
                    <a:moveTo>
                      <a:pt x="0" y="0"/>
                    </a:moveTo>
                    <a:lnTo>
                      <a:pt x="680253" y="0"/>
                    </a:lnTo>
                    <a:lnTo>
                      <a:pt x="680253" y="732907"/>
                    </a:lnTo>
                    <a:lnTo>
                      <a:pt x="0" y="732907"/>
                    </a:lnTo>
                    <a:close/>
                  </a:path>
                </a:pathLst>
              </a:custGeom>
              <a:ln w="28575" cap="sq">
                <a:solidFill>
                  <a:srgbClr val="AFCA0B"/>
                </a:solidFill>
                <a:prstDash val="solid"/>
                <a:miter/>
              </a:ln>
            </p:spPr>
            <p:txBody>
              <a:bodyPr/>
              <a:lstStyle/>
              <a:p>
                <a:endParaRPr lang="en-US"/>
              </a:p>
            </p:txBody>
          </p:sp>
          <p:sp>
            <p:nvSpPr>
              <p:cNvPr id="7" name="TextBox 7"/>
              <p:cNvSpPr txBox="1"/>
              <p:nvPr/>
            </p:nvSpPr>
            <p:spPr>
              <a:xfrm>
                <a:off x="0" y="-47625"/>
                <a:ext cx="680253" cy="780532"/>
              </a:xfrm>
              <a:prstGeom prst="rect">
                <a:avLst/>
              </a:prstGeom>
            </p:spPr>
            <p:txBody>
              <a:bodyPr lIns="46476" tIns="46476" rIns="46476" bIns="46476" rtlCol="0" anchor="ctr"/>
              <a:lstStyle/>
              <a:p>
                <a:pPr algn="ctr">
                  <a:lnSpc>
                    <a:spcPts val="1921"/>
                  </a:lnSpc>
                </a:pPr>
                <a:endParaRPr/>
              </a:p>
            </p:txBody>
          </p:sp>
        </p:grpSp>
        <p:grpSp>
          <p:nvGrpSpPr>
            <p:cNvPr id="8" name="Group 8"/>
            <p:cNvGrpSpPr/>
            <p:nvPr/>
          </p:nvGrpSpPr>
          <p:grpSpPr>
            <a:xfrm>
              <a:off x="12666164" y="4257288"/>
              <a:ext cx="3138627" cy="1714327"/>
              <a:chOff x="0" y="0"/>
              <a:chExt cx="1341823" cy="732907"/>
            </a:xfrm>
          </p:grpSpPr>
          <p:sp>
            <p:nvSpPr>
              <p:cNvPr id="9" name="Freeform 9"/>
              <p:cNvSpPr/>
              <p:nvPr/>
            </p:nvSpPr>
            <p:spPr>
              <a:xfrm>
                <a:off x="0" y="0"/>
                <a:ext cx="1341823" cy="732907"/>
              </a:xfrm>
              <a:custGeom>
                <a:avLst/>
                <a:gdLst/>
                <a:ahLst/>
                <a:cxnLst/>
                <a:rect l="l" t="t" r="r" b="b"/>
                <a:pathLst>
                  <a:path w="1341823" h="732907">
                    <a:moveTo>
                      <a:pt x="0" y="0"/>
                    </a:moveTo>
                    <a:lnTo>
                      <a:pt x="1341823" y="0"/>
                    </a:lnTo>
                    <a:lnTo>
                      <a:pt x="1341823" y="732907"/>
                    </a:lnTo>
                    <a:lnTo>
                      <a:pt x="0" y="732907"/>
                    </a:lnTo>
                    <a:close/>
                  </a:path>
                </a:pathLst>
              </a:custGeom>
              <a:ln w="28575" cap="sq">
                <a:solidFill>
                  <a:srgbClr val="AFCA0B"/>
                </a:solidFill>
                <a:prstDash val="solid"/>
                <a:miter/>
              </a:ln>
            </p:spPr>
            <p:txBody>
              <a:bodyPr/>
              <a:lstStyle/>
              <a:p>
                <a:endParaRPr lang="en-US"/>
              </a:p>
            </p:txBody>
          </p:sp>
          <p:sp>
            <p:nvSpPr>
              <p:cNvPr id="10" name="TextBox 10"/>
              <p:cNvSpPr txBox="1"/>
              <p:nvPr/>
            </p:nvSpPr>
            <p:spPr>
              <a:xfrm>
                <a:off x="0" y="-47625"/>
                <a:ext cx="1341823" cy="780532"/>
              </a:xfrm>
              <a:prstGeom prst="rect">
                <a:avLst/>
              </a:prstGeom>
            </p:spPr>
            <p:txBody>
              <a:bodyPr lIns="46476" tIns="46476" rIns="46476" bIns="46476" rtlCol="0" anchor="ctr"/>
              <a:lstStyle/>
              <a:p>
                <a:pPr algn="ctr">
                  <a:lnSpc>
                    <a:spcPts val="1921"/>
                  </a:lnSpc>
                </a:pPr>
                <a:endParaRPr/>
              </a:p>
            </p:txBody>
          </p:sp>
        </p:grpSp>
        <p:grpSp>
          <p:nvGrpSpPr>
            <p:cNvPr id="11" name="Group 11"/>
            <p:cNvGrpSpPr/>
            <p:nvPr/>
          </p:nvGrpSpPr>
          <p:grpSpPr>
            <a:xfrm>
              <a:off x="11094993" y="2603261"/>
              <a:ext cx="1591165" cy="1684176"/>
              <a:chOff x="0" y="0"/>
              <a:chExt cx="680253" cy="720017"/>
            </a:xfrm>
          </p:grpSpPr>
          <p:sp>
            <p:nvSpPr>
              <p:cNvPr id="12" name="Freeform 12"/>
              <p:cNvSpPr/>
              <p:nvPr/>
            </p:nvSpPr>
            <p:spPr>
              <a:xfrm>
                <a:off x="0" y="0"/>
                <a:ext cx="680253" cy="720017"/>
              </a:xfrm>
              <a:custGeom>
                <a:avLst/>
                <a:gdLst/>
                <a:ahLst/>
                <a:cxnLst/>
                <a:rect l="l" t="t" r="r" b="b"/>
                <a:pathLst>
                  <a:path w="680253" h="720017">
                    <a:moveTo>
                      <a:pt x="0" y="0"/>
                    </a:moveTo>
                    <a:lnTo>
                      <a:pt x="680253" y="0"/>
                    </a:lnTo>
                    <a:lnTo>
                      <a:pt x="680253" y="720017"/>
                    </a:lnTo>
                    <a:lnTo>
                      <a:pt x="0" y="720017"/>
                    </a:lnTo>
                    <a:close/>
                  </a:path>
                </a:pathLst>
              </a:custGeom>
              <a:ln w="28575" cap="sq">
                <a:solidFill>
                  <a:srgbClr val="AFCA0B"/>
                </a:solidFill>
                <a:prstDash val="solid"/>
                <a:miter/>
              </a:ln>
            </p:spPr>
            <p:txBody>
              <a:bodyPr/>
              <a:lstStyle/>
              <a:p>
                <a:endParaRPr lang="en-US"/>
              </a:p>
            </p:txBody>
          </p:sp>
          <p:sp>
            <p:nvSpPr>
              <p:cNvPr id="13" name="TextBox 13"/>
              <p:cNvSpPr txBox="1"/>
              <p:nvPr/>
            </p:nvSpPr>
            <p:spPr>
              <a:xfrm>
                <a:off x="0" y="-47625"/>
                <a:ext cx="680253" cy="767642"/>
              </a:xfrm>
              <a:prstGeom prst="rect">
                <a:avLst/>
              </a:prstGeom>
            </p:spPr>
            <p:txBody>
              <a:bodyPr lIns="46476" tIns="46476" rIns="46476" bIns="46476" rtlCol="0" anchor="ctr"/>
              <a:lstStyle/>
              <a:p>
                <a:pPr algn="ctr">
                  <a:lnSpc>
                    <a:spcPts val="1921"/>
                  </a:lnSpc>
                </a:pPr>
                <a:endParaRPr/>
              </a:p>
            </p:txBody>
          </p:sp>
        </p:grpSp>
        <p:grpSp>
          <p:nvGrpSpPr>
            <p:cNvPr id="14" name="Group 14"/>
            <p:cNvGrpSpPr/>
            <p:nvPr/>
          </p:nvGrpSpPr>
          <p:grpSpPr>
            <a:xfrm>
              <a:off x="11158861" y="3733780"/>
              <a:ext cx="1463429" cy="489405"/>
              <a:chOff x="0" y="0"/>
              <a:chExt cx="2284172" cy="763880"/>
            </a:xfrm>
          </p:grpSpPr>
          <p:sp>
            <p:nvSpPr>
              <p:cNvPr id="15" name="Freeform 15"/>
              <p:cNvSpPr/>
              <p:nvPr/>
            </p:nvSpPr>
            <p:spPr>
              <a:xfrm>
                <a:off x="31750" y="31750"/>
                <a:ext cx="2219430" cy="700380"/>
              </a:xfrm>
              <a:custGeom>
                <a:avLst/>
                <a:gdLst/>
                <a:ahLst/>
                <a:cxnLst/>
                <a:rect l="l" t="t" r="r" b="b"/>
                <a:pathLst>
                  <a:path w="2219430" h="700380">
                    <a:moveTo>
                      <a:pt x="2127961" y="700380"/>
                    </a:moveTo>
                    <a:lnTo>
                      <a:pt x="92710" y="700380"/>
                    </a:lnTo>
                    <a:cubicBezTo>
                      <a:pt x="41910" y="700380"/>
                      <a:pt x="0" y="658470"/>
                      <a:pt x="0" y="607670"/>
                    </a:cubicBezTo>
                    <a:lnTo>
                      <a:pt x="0" y="92710"/>
                    </a:lnTo>
                    <a:cubicBezTo>
                      <a:pt x="0" y="41910"/>
                      <a:pt x="41910" y="0"/>
                      <a:pt x="92710" y="0"/>
                    </a:cubicBezTo>
                    <a:lnTo>
                      <a:pt x="2126692" y="0"/>
                    </a:lnTo>
                    <a:cubicBezTo>
                      <a:pt x="2177492" y="0"/>
                      <a:pt x="2219402" y="41910"/>
                      <a:pt x="2219402" y="92710"/>
                    </a:cubicBezTo>
                    <a:lnTo>
                      <a:pt x="2219402" y="606400"/>
                    </a:lnTo>
                    <a:cubicBezTo>
                      <a:pt x="2220671" y="658470"/>
                      <a:pt x="2178761" y="700380"/>
                      <a:pt x="2127961" y="700380"/>
                    </a:cubicBezTo>
                    <a:close/>
                  </a:path>
                </a:pathLst>
              </a:custGeom>
              <a:solidFill>
                <a:srgbClr val="AFCA0B">
                  <a:alpha val="49804"/>
                </a:srgbClr>
              </a:solidFill>
            </p:spPr>
            <p:txBody>
              <a:bodyPr/>
              <a:lstStyle/>
              <a:p>
                <a:endParaRPr lang="en-US"/>
              </a:p>
            </p:txBody>
          </p:sp>
          <p:sp>
            <p:nvSpPr>
              <p:cNvPr id="16" name="Freeform 16"/>
              <p:cNvSpPr/>
              <p:nvPr/>
            </p:nvSpPr>
            <p:spPr>
              <a:xfrm>
                <a:off x="0" y="0"/>
                <a:ext cx="2284172" cy="763880"/>
              </a:xfrm>
              <a:custGeom>
                <a:avLst/>
                <a:gdLst/>
                <a:ahLst/>
                <a:cxnLst/>
                <a:rect l="l" t="t" r="r" b="b"/>
                <a:pathLst>
                  <a:path w="2284172" h="763880">
                    <a:moveTo>
                      <a:pt x="2159711" y="59690"/>
                    </a:moveTo>
                    <a:cubicBezTo>
                      <a:pt x="2195271" y="59690"/>
                      <a:pt x="2224481" y="88900"/>
                      <a:pt x="2224481" y="124460"/>
                    </a:cubicBezTo>
                    <a:lnTo>
                      <a:pt x="2224481" y="639420"/>
                    </a:lnTo>
                    <a:cubicBezTo>
                      <a:pt x="2224481" y="674980"/>
                      <a:pt x="2195271" y="704190"/>
                      <a:pt x="2159711" y="704190"/>
                    </a:cubicBezTo>
                    <a:lnTo>
                      <a:pt x="124460" y="704190"/>
                    </a:lnTo>
                    <a:cubicBezTo>
                      <a:pt x="88900" y="704190"/>
                      <a:pt x="59690" y="674980"/>
                      <a:pt x="59690" y="639420"/>
                    </a:cubicBezTo>
                    <a:lnTo>
                      <a:pt x="59690" y="124460"/>
                    </a:lnTo>
                    <a:cubicBezTo>
                      <a:pt x="59690" y="88900"/>
                      <a:pt x="88900" y="59690"/>
                      <a:pt x="124460" y="59690"/>
                    </a:cubicBezTo>
                    <a:lnTo>
                      <a:pt x="2159712" y="59690"/>
                    </a:lnTo>
                    <a:moveTo>
                      <a:pt x="2159712" y="0"/>
                    </a:moveTo>
                    <a:lnTo>
                      <a:pt x="124460" y="0"/>
                    </a:lnTo>
                    <a:cubicBezTo>
                      <a:pt x="55880" y="0"/>
                      <a:pt x="0" y="55880"/>
                      <a:pt x="0" y="124460"/>
                    </a:cubicBezTo>
                    <a:lnTo>
                      <a:pt x="0" y="639420"/>
                    </a:lnTo>
                    <a:cubicBezTo>
                      <a:pt x="0" y="708000"/>
                      <a:pt x="55880" y="763880"/>
                      <a:pt x="124460" y="763880"/>
                    </a:cubicBezTo>
                    <a:lnTo>
                      <a:pt x="2159712" y="763880"/>
                    </a:lnTo>
                    <a:cubicBezTo>
                      <a:pt x="2228292" y="763880"/>
                      <a:pt x="2284172" y="708000"/>
                      <a:pt x="2284172" y="639420"/>
                    </a:cubicBezTo>
                    <a:lnTo>
                      <a:pt x="2284172" y="124460"/>
                    </a:lnTo>
                    <a:cubicBezTo>
                      <a:pt x="2284172" y="55880"/>
                      <a:pt x="2228292" y="0"/>
                      <a:pt x="2159712" y="0"/>
                    </a:cubicBezTo>
                    <a:close/>
                  </a:path>
                </a:pathLst>
              </a:custGeom>
              <a:solidFill>
                <a:srgbClr val="AFCA0B">
                  <a:alpha val="49804"/>
                </a:srgbClr>
              </a:solidFill>
            </p:spPr>
            <p:txBody>
              <a:bodyPr/>
              <a:lstStyle/>
              <a:p>
                <a:endParaRPr lang="en-US"/>
              </a:p>
            </p:txBody>
          </p:sp>
        </p:grpSp>
        <p:grpSp>
          <p:nvGrpSpPr>
            <p:cNvPr id="17" name="Group 17"/>
            <p:cNvGrpSpPr/>
            <p:nvPr/>
          </p:nvGrpSpPr>
          <p:grpSpPr>
            <a:xfrm>
              <a:off x="9523564" y="2603261"/>
              <a:ext cx="1591165" cy="1684176"/>
              <a:chOff x="0" y="0"/>
              <a:chExt cx="680253" cy="720017"/>
            </a:xfrm>
          </p:grpSpPr>
          <p:sp>
            <p:nvSpPr>
              <p:cNvPr id="18" name="Freeform 18"/>
              <p:cNvSpPr/>
              <p:nvPr/>
            </p:nvSpPr>
            <p:spPr>
              <a:xfrm>
                <a:off x="0" y="0"/>
                <a:ext cx="680253" cy="720017"/>
              </a:xfrm>
              <a:custGeom>
                <a:avLst/>
                <a:gdLst/>
                <a:ahLst/>
                <a:cxnLst/>
                <a:rect l="l" t="t" r="r" b="b"/>
                <a:pathLst>
                  <a:path w="680253" h="720017">
                    <a:moveTo>
                      <a:pt x="0" y="0"/>
                    </a:moveTo>
                    <a:lnTo>
                      <a:pt x="680253" y="0"/>
                    </a:lnTo>
                    <a:lnTo>
                      <a:pt x="680253" y="720017"/>
                    </a:lnTo>
                    <a:lnTo>
                      <a:pt x="0" y="720017"/>
                    </a:lnTo>
                    <a:close/>
                  </a:path>
                </a:pathLst>
              </a:custGeom>
              <a:ln w="28575" cap="sq">
                <a:solidFill>
                  <a:srgbClr val="AFCA0B"/>
                </a:solidFill>
                <a:prstDash val="solid"/>
                <a:miter/>
              </a:ln>
            </p:spPr>
            <p:txBody>
              <a:bodyPr/>
              <a:lstStyle/>
              <a:p>
                <a:endParaRPr lang="en-US"/>
              </a:p>
            </p:txBody>
          </p:sp>
          <p:sp>
            <p:nvSpPr>
              <p:cNvPr id="19" name="TextBox 19"/>
              <p:cNvSpPr txBox="1"/>
              <p:nvPr/>
            </p:nvSpPr>
            <p:spPr>
              <a:xfrm>
                <a:off x="0" y="-47625"/>
                <a:ext cx="680253" cy="767642"/>
              </a:xfrm>
              <a:prstGeom prst="rect">
                <a:avLst/>
              </a:prstGeom>
            </p:spPr>
            <p:txBody>
              <a:bodyPr lIns="46476" tIns="46476" rIns="46476" bIns="46476" rtlCol="0" anchor="ctr"/>
              <a:lstStyle/>
              <a:p>
                <a:pPr algn="ctr">
                  <a:lnSpc>
                    <a:spcPts val="1921"/>
                  </a:lnSpc>
                </a:pPr>
                <a:endParaRPr/>
              </a:p>
            </p:txBody>
          </p:sp>
        </p:grpSp>
        <p:grpSp>
          <p:nvGrpSpPr>
            <p:cNvPr id="20" name="Group 20"/>
            <p:cNvGrpSpPr/>
            <p:nvPr/>
          </p:nvGrpSpPr>
          <p:grpSpPr>
            <a:xfrm>
              <a:off x="9523564" y="5966999"/>
              <a:ext cx="1591165" cy="1679780"/>
              <a:chOff x="0" y="0"/>
              <a:chExt cx="680253" cy="718138"/>
            </a:xfrm>
          </p:grpSpPr>
          <p:sp>
            <p:nvSpPr>
              <p:cNvPr id="21" name="Freeform 21"/>
              <p:cNvSpPr/>
              <p:nvPr/>
            </p:nvSpPr>
            <p:spPr>
              <a:xfrm>
                <a:off x="0" y="0"/>
                <a:ext cx="680253" cy="718138"/>
              </a:xfrm>
              <a:custGeom>
                <a:avLst/>
                <a:gdLst/>
                <a:ahLst/>
                <a:cxnLst/>
                <a:rect l="l" t="t" r="r" b="b"/>
                <a:pathLst>
                  <a:path w="680253" h="718138">
                    <a:moveTo>
                      <a:pt x="0" y="0"/>
                    </a:moveTo>
                    <a:lnTo>
                      <a:pt x="680253" y="0"/>
                    </a:lnTo>
                    <a:lnTo>
                      <a:pt x="680253" y="718138"/>
                    </a:lnTo>
                    <a:lnTo>
                      <a:pt x="0" y="718138"/>
                    </a:lnTo>
                    <a:close/>
                  </a:path>
                </a:pathLst>
              </a:custGeom>
              <a:ln w="28575" cap="sq">
                <a:solidFill>
                  <a:srgbClr val="AFCA0B"/>
                </a:solidFill>
                <a:prstDash val="solid"/>
                <a:miter/>
              </a:ln>
            </p:spPr>
            <p:txBody>
              <a:bodyPr/>
              <a:lstStyle/>
              <a:p>
                <a:endParaRPr lang="en-US"/>
              </a:p>
            </p:txBody>
          </p:sp>
          <p:sp>
            <p:nvSpPr>
              <p:cNvPr id="22" name="TextBox 22"/>
              <p:cNvSpPr txBox="1"/>
              <p:nvPr/>
            </p:nvSpPr>
            <p:spPr>
              <a:xfrm>
                <a:off x="0" y="-47625"/>
                <a:ext cx="680253" cy="765763"/>
              </a:xfrm>
              <a:prstGeom prst="rect">
                <a:avLst/>
              </a:prstGeom>
            </p:spPr>
            <p:txBody>
              <a:bodyPr lIns="46476" tIns="46476" rIns="46476" bIns="46476" rtlCol="0" anchor="ctr"/>
              <a:lstStyle/>
              <a:p>
                <a:pPr algn="ctr">
                  <a:lnSpc>
                    <a:spcPts val="1921"/>
                  </a:lnSpc>
                </a:pPr>
                <a:endParaRPr/>
              </a:p>
            </p:txBody>
          </p:sp>
        </p:grpSp>
        <p:grpSp>
          <p:nvGrpSpPr>
            <p:cNvPr id="23" name="Group 23"/>
            <p:cNvGrpSpPr/>
            <p:nvPr/>
          </p:nvGrpSpPr>
          <p:grpSpPr>
            <a:xfrm>
              <a:off x="12668605" y="5966999"/>
              <a:ext cx="1591165" cy="1679780"/>
              <a:chOff x="0" y="0"/>
              <a:chExt cx="680253" cy="718138"/>
            </a:xfrm>
          </p:grpSpPr>
          <p:sp>
            <p:nvSpPr>
              <p:cNvPr id="24" name="Freeform 24"/>
              <p:cNvSpPr/>
              <p:nvPr/>
            </p:nvSpPr>
            <p:spPr>
              <a:xfrm>
                <a:off x="0" y="0"/>
                <a:ext cx="680253" cy="718138"/>
              </a:xfrm>
              <a:custGeom>
                <a:avLst/>
                <a:gdLst/>
                <a:ahLst/>
                <a:cxnLst/>
                <a:rect l="l" t="t" r="r" b="b"/>
                <a:pathLst>
                  <a:path w="680253" h="718138">
                    <a:moveTo>
                      <a:pt x="0" y="0"/>
                    </a:moveTo>
                    <a:lnTo>
                      <a:pt x="680253" y="0"/>
                    </a:lnTo>
                    <a:lnTo>
                      <a:pt x="680253" y="718138"/>
                    </a:lnTo>
                    <a:lnTo>
                      <a:pt x="0" y="718138"/>
                    </a:lnTo>
                    <a:close/>
                  </a:path>
                </a:pathLst>
              </a:custGeom>
              <a:ln w="28575" cap="sq">
                <a:solidFill>
                  <a:srgbClr val="AFCA0B"/>
                </a:solidFill>
                <a:prstDash val="solid"/>
                <a:miter/>
              </a:ln>
            </p:spPr>
            <p:txBody>
              <a:bodyPr/>
              <a:lstStyle/>
              <a:p>
                <a:endParaRPr lang="en-US"/>
              </a:p>
            </p:txBody>
          </p:sp>
          <p:sp>
            <p:nvSpPr>
              <p:cNvPr id="25" name="TextBox 25"/>
              <p:cNvSpPr txBox="1"/>
              <p:nvPr/>
            </p:nvSpPr>
            <p:spPr>
              <a:xfrm>
                <a:off x="0" y="-47625"/>
                <a:ext cx="680253" cy="765763"/>
              </a:xfrm>
              <a:prstGeom prst="rect">
                <a:avLst/>
              </a:prstGeom>
            </p:spPr>
            <p:txBody>
              <a:bodyPr lIns="46476" tIns="46476" rIns="46476" bIns="46476" rtlCol="0" anchor="ctr"/>
              <a:lstStyle/>
              <a:p>
                <a:pPr algn="ctr">
                  <a:lnSpc>
                    <a:spcPts val="1921"/>
                  </a:lnSpc>
                </a:pPr>
                <a:endParaRPr/>
              </a:p>
            </p:txBody>
          </p:sp>
        </p:grpSp>
        <p:grpSp>
          <p:nvGrpSpPr>
            <p:cNvPr id="26" name="Group 26"/>
            <p:cNvGrpSpPr/>
            <p:nvPr/>
          </p:nvGrpSpPr>
          <p:grpSpPr>
            <a:xfrm>
              <a:off x="9588555" y="3733780"/>
              <a:ext cx="1463429" cy="489405"/>
              <a:chOff x="0" y="0"/>
              <a:chExt cx="2284172" cy="763880"/>
            </a:xfrm>
          </p:grpSpPr>
          <p:sp>
            <p:nvSpPr>
              <p:cNvPr id="27" name="Freeform 27"/>
              <p:cNvSpPr/>
              <p:nvPr/>
            </p:nvSpPr>
            <p:spPr>
              <a:xfrm>
                <a:off x="31750" y="31750"/>
                <a:ext cx="2219430" cy="700380"/>
              </a:xfrm>
              <a:custGeom>
                <a:avLst/>
                <a:gdLst/>
                <a:ahLst/>
                <a:cxnLst/>
                <a:rect l="l" t="t" r="r" b="b"/>
                <a:pathLst>
                  <a:path w="2219430" h="700380">
                    <a:moveTo>
                      <a:pt x="2127961" y="700380"/>
                    </a:moveTo>
                    <a:lnTo>
                      <a:pt x="92710" y="700380"/>
                    </a:lnTo>
                    <a:cubicBezTo>
                      <a:pt x="41910" y="700380"/>
                      <a:pt x="0" y="658470"/>
                      <a:pt x="0" y="607670"/>
                    </a:cubicBezTo>
                    <a:lnTo>
                      <a:pt x="0" y="92710"/>
                    </a:lnTo>
                    <a:cubicBezTo>
                      <a:pt x="0" y="41910"/>
                      <a:pt x="41910" y="0"/>
                      <a:pt x="92710" y="0"/>
                    </a:cubicBezTo>
                    <a:lnTo>
                      <a:pt x="2126692" y="0"/>
                    </a:lnTo>
                    <a:cubicBezTo>
                      <a:pt x="2177492" y="0"/>
                      <a:pt x="2219402" y="41910"/>
                      <a:pt x="2219402" y="92710"/>
                    </a:cubicBezTo>
                    <a:lnTo>
                      <a:pt x="2219402" y="606400"/>
                    </a:lnTo>
                    <a:cubicBezTo>
                      <a:pt x="2220671" y="658470"/>
                      <a:pt x="2178761" y="700380"/>
                      <a:pt x="2127961" y="700380"/>
                    </a:cubicBezTo>
                    <a:close/>
                  </a:path>
                </a:pathLst>
              </a:custGeom>
              <a:solidFill>
                <a:srgbClr val="AFCA0B">
                  <a:alpha val="49804"/>
                </a:srgbClr>
              </a:solidFill>
            </p:spPr>
            <p:txBody>
              <a:bodyPr/>
              <a:lstStyle/>
              <a:p>
                <a:endParaRPr lang="en-US"/>
              </a:p>
            </p:txBody>
          </p:sp>
          <p:sp>
            <p:nvSpPr>
              <p:cNvPr id="28" name="Freeform 28"/>
              <p:cNvSpPr/>
              <p:nvPr/>
            </p:nvSpPr>
            <p:spPr>
              <a:xfrm>
                <a:off x="0" y="0"/>
                <a:ext cx="2284172" cy="763880"/>
              </a:xfrm>
              <a:custGeom>
                <a:avLst/>
                <a:gdLst/>
                <a:ahLst/>
                <a:cxnLst/>
                <a:rect l="l" t="t" r="r" b="b"/>
                <a:pathLst>
                  <a:path w="2284172" h="763880">
                    <a:moveTo>
                      <a:pt x="2159711" y="59690"/>
                    </a:moveTo>
                    <a:cubicBezTo>
                      <a:pt x="2195271" y="59690"/>
                      <a:pt x="2224481" y="88900"/>
                      <a:pt x="2224481" y="124460"/>
                    </a:cubicBezTo>
                    <a:lnTo>
                      <a:pt x="2224481" y="639420"/>
                    </a:lnTo>
                    <a:cubicBezTo>
                      <a:pt x="2224481" y="674980"/>
                      <a:pt x="2195271" y="704190"/>
                      <a:pt x="2159711" y="704190"/>
                    </a:cubicBezTo>
                    <a:lnTo>
                      <a:pt x="124460" y="704190"/>
                    </a:lnTo>
                    <a:cubicBezTo>
                      <a:pt x="88900" y="704190"/>
                      <a:pt x="59690" y="674980"/>
                      <a:pt x="59690" y="639420"/>
                    </a:cubicBezTo>
                    <a:lnTo>
                      <a:pt x="59690" y="124460"/>
                    </a:lnTo>
                    <a:cubicBezTo>
                      <a:pt x="59690" y="88900"/>
                      <a:pt x="88900" y="59690"/>
                      <a:pt x="124460" y="59690"/>
                    </a:cubicBezTo>
                    <a:lnTo>
                      <a:pt x="2159712" y="59690"/>
                    </a:lnTo>
                    <a:moveTo>
                      <a:pt x="2159712" y="0"/>
                    </a:moveTo>
                    <a:lnTo>
                      <a:pt x="124460" y="0"/>
                    </a:lnTo>
                    <a:cubicBezTo>
                      <a:pt x="55880" y="0"/>
                      <a:pt x="0" y="55880"/>
                      <a:pt x="0" y="124460"/>
                    </a:cubicBezTo>
                    <a:lnTo>
                      <a:pt x="0" y="639420"/>
                    </a:lnTo>
                    <a:cubicBezTo>
                      <a:pt x="0" y="708000"/>
                      <a:pt x="55880" y="763880"/>
                      <a:pt x="124460" y="763880"/>
                    </a:cubicBezTo>
                    <a:lnTo>
                      <a:pt x="2159712" y="763880"/>
                    </a:lnTo>
                    <a:cubicBezTo>
                      <a:pt x="2228292" y="763880"/>
                      <a:pt x="2284172" y="708000"/>
                      <a:pt x="2284172" y="639420"/>
                    </a:cubicBezTo>
                    <a:lnTo>
                      <a:pt x="2284172" y="124460"/>
                    </a:lnTo>
                    <a:cubicBezTo>
                      <a:pt x="2284172" y="55880"/>
                      <a:pt x="2228292" y="0"/>
                      <a:pt x="2159712" y="0"/>
                    </a:cubicBezTo>
                    <a:close/>
                  </a:path>
                </a:pathLst>
              </a:custGeom>
              <a:solidFill>
                <a:srgbClr val="AFCA0B">
                  <a:alpha val="49804"/>
                </a:srgbClr>
              </a:solidFill>
            </p:spPr>
            <p:txBody>
              <a:bodyPr/>
              <a:lstStyle/>
              <a:p>
                <a:endParaRPr lang="en-US"/>
              </a:p>
            </p:txBody>
          </p:sp>
        </p:grpSp>
        <p:grpSp>
          <p:nvGrpSpPr>
            <p:cNvPr id="29" name="Group 29"/>
            <p:cNvGrpSpPr/>
            <p:nvPr/>
          </p:nvGrpSpPr>
          <p:grpSpPr>
            <a:xfrm>
              <a:off x="12681945" y="2603261"/>
              <a:ext cx="1577825" cy="1684176"/>
              <a:chOff x="0" y="0"/>
              <a:chExt cx="674550" cy="720017"/>
            </a:xfrm>
          </p:grpSpPr>
          <p:sp>
            <p:nvSpPr>
              <p:cNvPr id="30" name="Freeform 30"/>
              <p:cNvSpPr/>
              <p:nvPr/>
            </p:nvSpPr>
            <p:spPr>
              <a:xfrm>
                <a:off x="0" y="0"/>
                <a:ext cx="674550" cy="720017"/>
              </a:xfrm>
              <a:custGeom>
                <a:avLst/>
                <a:gdLst/>
                <a:ahLst/>
                <a:cxnLst/>
                <a:rect l="l" t="t" r="r" b="b"/>
                <a:pathLst>
                  <a:path w="674550" h="720017">
                    <a:moveTo>
                      <a:pt x="0" y="0"/>
                    </a:moveTo>
                    <a:lnTo>
                      <a:pt x="674550" y="0"/>
                    </a:lnTo>
                    <a:lnTo>
                      <a:pt x="674550" y="720017"/>
                    </a:lnTo>
                    <a:lnTo>
                      <a:pt x="0" y="720017"/>
                    </a:lnTo>
                    <a:close/>
                  </a:path>
                </a:pathLst>
              </a:custGeom>
              <a:ln w="28575" cap="sq">
                <a:solidFill>
                  <a:srgbClr val="AFCA0B"/>
                </a:solidFill>
                <a:prstDash val="solid"/>
                <a:miter/>
              </a:ln>
            </p:spPr>
            <p:txBody>
              <a:bodyPr/>
              <a:lstStyle/>
              <a:p>
                <a:endParaRPr lang="en-US"/>
              </a:p>
            </p:txBody>
          </p:sp>
          <p:sp>
            <p:nvSpPr>
              <p:cNvPr id="31" name="TextBox 31"/>
              <p:cNvSpPr txBox="1"/>
              <p:nvPr/>
            </p:nvSpPr>
            <p:spPr>
              <a:xfrm>
                <a:off x="0" y="-47625"/>
                <a:ext cx="674550" cy="767642"/>
              </a:xfrm>
              <a:prstGeom prst="rect">
                <a:avLst/>
              </a:prstGeom>
            </p:spPr>
            <p:txBody>
              <a:bodyPr lIns="46476" tIns="46476" rIns="46476" bIns="46476" rtlCol="0" anchor="ctr"/>
              <a:lstStyle/>
              <a:p>
                <a:pPr algn="ctr">
                  <a:lnSpc>
                    <a:spcPts val="1921"/>
                  </a:lnSpc>
                </a:pPr>
                <a:endParaRPr/>
              </a:p>
            </p:txBody>
          </p:sp>
        </p:grpSp>
        <p:grpSp>
          <p:nvGrpSpPr>
            <p:cNvPr id="32" name="Group 32"/>
            <p:cNvGrpSpPr/>
            <p:nvPr/>
          </p:nvGrpSpPr>
          <p:grpSpPr>
            <a:xfrm>
              <a:off x="12732336" y="3733780"/>
              <a:ext cx="1463429" cy="489405"/>
              <a:chOff x="0" y="0"/>
              <a:chExt cx="2284172" cy="763880"/>
            </a:xfrm>
          </p:grpSpPr>
          <p:sp>
            <p:nvSpPr>
              <p:cNvPr id="33" name="Freeform 33"/>
              <p:cNvSpPr/>
              <p:nvPr/>
            </p:nvSpPr>
            <p:spPr>
              <a:xfrm>
                <a:off x="31750" y="31750"/>
                <a:ext cx="2219430" cy="700380"/>
              </a:xfrm>
              <a:custGeom>
                <a:avLst/>
                <a:gdLst/>
                <a:ahLst/>
                <a:cxnLst/>
                <a:rect l="l" t="t" r="r" b="b"/>
                <a:pathLst>
                  <a:path w="2219430" h="700380">
                    <a:moveTo>
                      <a:pt x="2127961" y="700380"/>
                    </a:moveTo>
                    <a:lnTo>
                      <a:pt x="92710" y="700380"/>
                    </a:lnTo>
                    <a:cubicBezTo>
                      <a:pt x="41910" y="700380"/>
                      <a:pt x="0" y="658470"/>
                      <a:pt x="0" y="607670"/>
                    </a:cubicBezTo>
                    <a:lnTo>
                      <a:pt x="0" y="92710"/>
                    </a:lnTo>
                    <a:cubicBezTo>
                      <a:pt x="0" y="41910"/>
                      <a:pt x="41910" y="0"/>
                      <a:pt x="92710" y="0"/>
                    </a:cubicBezTo>
                    <a:lnTo>
                      <a:pt x="2126692" y="0"/>
                    </a:lnTo>
                    <a:cubicBezTo>
                      <a:pt x="2177492" y="0"/>
                      <a:pt x="2219402" y="41910"/>
                      <a:pt x="2219402" y="92710"/>
                    </a:cubicBezTo>
                    <a:lnTo>
                      <a:pt x="2219402" y="606400"/>
                    </a:lnTo>
                    <a:cubicBezTo>
                      <a:pt x="2220671" y="658470"/>
                      <a:pt x="2178761" y="700380"/>
                      <a:pt x="2127961" y="700380"/>
                    </a:cubicBezTo>
                    <a:close/>
                  </a:path>
                </a:pathLst>
              </a:custGeom>
              <a:solidFill>
                <a:srgbClr val="AFCA0B">
                  <a:alpha val="49804"/>
                </a:srgbClr>
              </a:solidFill>
            </p:spPr>
            <p:txBody>
              <a:bodyPr/>
              <a:lstStyle/>
              <a:p>
                <a:endParaRPr lang="en-US"/>
              </a:p>
            </p:txBody>
          </p:sp>
          <p:sp>
            <p:nvSpPr>
              <p:cNvPr id="34" name="Freeform 34"/>
              <p:cNvSpPr/>
              <p:nvPr/>
            </p:nvSpPr>
            <p:spPr>
              <a:xfrm>
                <a:off x="0" y="0"/>
                <a:ext cx="2284172" cy="763880"/>
              </a:xfrm>
              <a:custGeom>
                <a:avLst/>
                <a:gdLst/>
                <a:ahLst/>
                <a:cxnLst/>
                <a:rect l="l" t="t" r="r" b="b"/>
                <a:pathLst>
                  <a:path w="2284172" h="763880">
                    <a:moveTo>
                      <a:pt x="2159711" y="59690"/>
                    </a:moveTo>
                    <a:cubicBezTo>
                      <a:pt x="2195271" y="59690"/>
                      <a:pt x="2224481" y="88900"/>
                      <a:pt x="2224481" y="124460"/>
                    </a:cubicBezTo>
                    <a:lnTo>
                      <a:pt x="2224481" y="639420"/>
                    </a:lnTo>
                    <a:cubicBezTo>
                      <a:pt x="2224481" y="674980"/>
                      <a:pt x="2195271" y="704190"/>
                      <a:pt x="2159711" y="704190"/>
                    </a:cubicBezTo>
                    <a:lnTo>
                      <a:pt x="124460" y="704190"/>
                    </a:lnTo>
                    <a:cubicBezTo>
                      <a:pt x="88900" y="704190"/>
                      <a:pt x="59690" y="674980"/>
                      <a:pt x="59690" y="639420"/>
                    </a:cubicBezTo>
                    <a:lnTo>
                      <a:pt x="59690" y="124460"/>
                    </a:lnTo>
                    <a:cubicBezTo>
                      <a:pt x="59690" y="88900"/>
                      <a:pt x="88900" y="59690"/>
                      <a:pt x="124460" y="59690"/>
                    </a:cubicBezTo>
                    <a:lnTo>
                      <a:pt x="2159712" y="59690"/>
                    </a:lnTo>
                    <a:moveTo>
                      <a:pt x="2159712" y="0"/>
                    </a:moveTo>
                    <a:lnTo>
                      <a:pt x="124460" y="0"/>
                    </a:lnTo>
                    <a:cubicBezTo>
                      <a:pt x="55880" y="0"/>
                      <a:pt x="0" y="55880"/>
                      <a:pt x="0" y="124460"/>
                    </a:cubicBezTo>
                    <a:lnTo>
                      <a:pt x="0" y="639420"/>
                    </a:lnTo>
                    <a:cubicBezTo>
                      <a:pt x="0" y="708000"/>
                      <a:pt x="55880" y="763880"/>
                      <a:pt x="124460" y="763880"/>
                    </a:cubicBezTo>
                    <a:lnTo>
                      <a:pt x="2159712" y="763880"/>
                    </a:lnTo>
                    <a:cubicBezTo>
                      <a:pt x="2228292" y="763880"/>
                      <a:pt x="2284172" y="708000"/>
                      <a:pt x="2284172" y="639420"/>
                    </a:cubicBezTo>
                    <a:lnTo>
                      <a:pt x="2284172" y="124460"/>
                    </a:lnTo>
                    <a:cubicBezTo>
                      <a:pt x="2284172" y="55880"/>
                      <a:pt x="2228292" y="0"/>
                      <a:pt x="2159712" y="0"/>
                    </a:cubicBezTo>
                    <a:close/>
                  </a:path>
                </a:pathLst>
              </a:custGeom>
              <a:solidFill>
                <a:srgbClr val="AFCA0B">
                  <a:alpha val="49804"/>
                </a:srgbClr>
              </a:solidFill>
            </p:spPr>
            <p:txBody>
              <a:bodyPr/>
              <a:lstStyle/>
              <a:p>
                <a:endParaRPr lang="en-US"/>
              </a:p>
            </p:txBody>
          </p:sp>
        </p:grpSp>
        <p:grpSp>
          <p:nvGrpSpPr>
            <p:cNvPr id="35" name="Group 35"/>
            <p:cNvGrpSpPr/>
            <p:nvPr/>
          </p:nvGrpSpPr>
          <p:grpSpPr>
            <a:xfrm>
              <a:off x="9586379" y="7086600"/>
              <a:ext cx="1463429" cy="489405"/>
              <a:chOff x="0" y="0"/>
              <a:chExt cx="2284172" cy="763880"/>
            </a:xfrm>
          </p:grpSpPr>
          <p:sp>
            <p:nvSpPr>
              <p:cNvPr id="36" name="Freeform 36"/>
              <p:cNvSpPr/>
              <p:nvPr/>
            </p:nvSpPr>
            <p:spPr>
              <a:xfrm>
                <a:off x="31750" y="31750"/>
                <a:ext cx="2219430" cy="700380"/>
              </a:xfrm>
              <a:custGeom>
                <a:avLst/>
                <a:gdLst/>
                <a:ahLst/>
                <a:cxnLst/>
                <a:rect l="l" t="t" r="r" b="b"/>
                <a:pathLst>
                  <a:path w="2219430" h="700380">
                    <a:moveTo>
                      <a:pt x="2127961" y="700380"/>
                    </a:moveTo>
                    <a:lnTo>
                      <a:pt x="92710" y="700380"/>
                    </a:lnTo>
                    <a:cubicBezTo>
                      <a:pt x="41910" y="700380"/>
                      <a:pt x="0" y="658470"/>
                      <a:pt x="0" y="607670"/>
                    </a:cubicBezTo>
                    <a:lnTo>
                      <a:pt x="0" y="92710"/>
                    </a:lnTo>
                    <a:cubicBezTo>
                      <a:pt x="0" y="41910"/>
                      <a:pt x="41910" y="0"/>
                      <a:pt x="92710" y="0"/>
                    </a:cubicBezTo>
                    <a:lnTo>
                      <a:pt x="2126692" y="0"/>
                    </a:lnTo>
                    <a:cubicBezTo>
                      <a:pt x="2177492" y="0"/>
                      <a:pt x="2219402" y="41910"/>
                      <a:pt x="2219402" y="92710"/>
                    </a:cubicBezTo>
                    <a:lnTo>
                      <a:pt x="2219402" y="606400"/>
                    </a:lnTo>
                    <a:cubicBezTo>
                      <a:pt x="2220671" y="658470"/>
                      <a:pt x="2178761" y="700380"/>
                      <a:pt x="2127961" y="700380"/>
                    </a:cubicBezTo>
                    <a:close/>
                  </a:path>
                </a:pathLst>
              </a:custGeom>
              <a:solidFill>
                <a:srgbClr val="AFCA0B">
                  <a:alpha val="49804"/>
                </a:srgbClr>
              </a:solidFill>
            </p:spPr>
            <p:txBody>
              <a:bodyPr/>
              <a:lstStyle/>
              <a:p>
                <a:endParaRPr lang="en-US"/>
              </a:p>
            </p:txBody>
          </p:sp>
          <p:sp>
            <p:nvSpPr>
              <p:cNvPr id="37" name="Freeform 37"/>
              <p:cNvSpPr/>
              <p:nvPr/>
            </p:nvSpPr>
            <p:spPr>
              <a:xfrm>
                <a:off x="0" y="0"/>
                <a:ext cx="2284172" cy="763880"/>
              </a:xfrm>
              <a:custGeom>
                <a:avLst/>
                <a:gdLst/>
                <a:ahLst/>
                <a:cxnLst/>
                <a:rect l="l" t="t" r="r" b="b"/>
                <a:pathLst>
                  <a:path w="2284172" h="763880">
                    <a:moveTo>
                      <a:pt x="2159711" y="59690"/>
                    </a:moveTo>
                    <a:cubicBezTo>
                      <a:pt x="2195271" y="59690"/>
                      <a:pt x="2224481" y="88900"/>
                      <a:pt x="2224481" y="124460"/>
                    </a:cubicBezTo>
                    <a:lnTo>
                      <a:pt x="2224481" y="639420"/>
                    </a:lnTo>
                    <a:cubicBezTo>
                      <a:pt x="2224481" y="674980"/>
                      <a:pt x="2195271" y="704190"/>
                      <a:pt x="2159711" y="704190"/>
                    </a:cubicBezTo>
                    <a:lnTo>
                      <a:pt x="124460" y="704190"/>
                    </a:lnTo>
                    <a:cubicBezTo>
                      <a:pt x="88900" y="704190"/>
                      <a:pt x="59690" y="674980"/>
                      <a:pt x="59690" y="639420"/>
                    </a:cubicBezTo>
                    <a:lnTo>
                      <a:pt x="59690" y="124460"/>
                    </a:lnTo>
                    <a:cubicBezTo>
                      <a:pt x="59690" y="88900"/>
                      <a:pt x="88900" y="59690"/>
                      <a:pt x="124460" y="59690"/>
                    </a:cubicBezTo>
                    <a:lnTo>
                      <a:pt x="2159712" y="59690"/>
                    </a:lnTo>
                    <a:moveTo>
                      <a:pt x="2159712" y="0"/>
                    </a:moveTo>
                    <a:lnTo>
                      <a:pt x="124460" y="0"/>
                    </a:lnTo>
                    <a:cubicBezTo>
                      <a:pt x="55880" y="0"/>
                      <a:pt x="0" y="55880"/>
                      <a:pt x="0" y="124460"/>
                    </a:cubicBezTo>
                    <a:lnTo>
                      <a:pt x="0" y="639420"/>
                    </a:lnTo>
                    <a:cubicBezTo>
                      <a:pt x="0" y="708000"/>
                      <a:pt x="55880" y="763880"/>
                      <a:pt x="124460" y="763880"/>
                    </a:cubicBezTo>
                    <a:lnTo>
                      <a:pt x="2159712" y="763880"/>
                    </a:lnTo>
                    <a:cubicBezTo>
                      <a:pt x="2228292" y="763880"/>
                      <a:pt x="2284172" y="708000"/>
                      <a:pt x="2284172" y="639420"/>
                    </a:cubicBezTo>
                    <a:lnTo>
                      <a:pt x="2284172" y="124460"/>
                    </a:lnTo>
                    <a:cubicBezTo>
                      <a:pt x="2284172" y="55880"/>
                      <a:pt x="2228292" y="0"/>
                      <a:pt x="2159712" y="0"/>
                    </a:cubicBezTo>
                    <a:close/>
                  </a:path>
                </a:pathLst>
              </a:custGeom>
              <a:solidFill>
                <a:srgbClr val="AFCA0B">
                  <a:alpha val="49804"/>
                </a:srgbClr>
              </a:solidFill>
            </p:spPr>
            <p:txBody>
              <a:bodyPr/>
              <a:lstStyle/>
              <a:p>
                <a:endParaRPr lang="en-US"/>
              </a:p>
            </p:txBody>
          </p:sp>
        </p:grpSp>
        <p:grpSp>
          <p:nvGrpSpPr>
            <p:cNvPr id="38" name="Group 38"/>
            <p:cNvGrpSpPr/>
            <p:nvPr/>
          </p:nvGrpSpPr>
          <p:grpSpPr>
            <a:xfrm>
              <a:off x="9581374" y="5420975"/>
              <a:ext cx="1463429" cy="489405"/>
              <a:chOff x="0" y="0"/>
              <a:chExt cx="2284172" cy="763880"/>
            </a:xfrm>
          </p:grpSpPr>
          <p:sp>
            <p:nvSpPr>
              <p:cNvPr id="39" name="Freeform 39"/>
              <p:cNvSpPr/>
              <p:nvPr/>
            </p:nvSpPr>
            <p:spPr>
              <a:xfrm>
                <a:off x="31750" y="31750"/>
                <a:ext cx="2219430" cy="700380"/>
              </a:xfrm>
              <a:custGeom>
                <a:avLst/>
                <a:gdLst/>
                <a:ahLst/>
                <a:cxnLst/>
                <a:rect l="l" t="t" r="r" b="b"/>
                <a:pathLst>
                  <a:path w="2219430" h="700380">
                    <a:moveTo>
                      <a:pt x="2127961" y="700380"/>
                    </a:moveTo>
                    <a:lnTo>
                      <a:pt x="92710" y="700380"/>
                    </a:lnTo>
                    <a:cubicBezTo>
                      <a:pt x="41910" y="700380"/>
                      <a:pt x="0" y="658470"/>
                      <a:pt x="0" y="607670"/>
                    </a:cubicBezTo>
                    <a:lnTo>
                      <a:pt x="0" y="92710"/>
                    </a:lnTo>
                    <a:cubicBezTo>
                      <a:pt x="0" y="41910"/>
                      <a:pt x="41910" y="0"/>
                      <a:pt x="92710" y="0"/>
                    </a:cubicBezTo>
                    <a:lnTo>
                      <a:pt x="2126692" y="0"/>
                    </a:lnTo>
                    <a:cubicBezTo>
                      <a:pt x="2177492" y="0"/>
                      <a:pt x="2219402" y="41910"/>
                      <a:pt x="2219402" y="92710"/>
                    </a:cubicBezTo>
                    <a:lnTo>
                      <a:pt x="2219402" y="606400"/>
                    </a:lnTo>
                    <a:cubicBezTo>
                      <a:pt x="2220671" y="658470"/>
                      <a:pt x="2178761" y="700380"/>
                      <a:pt x="2127961" y="700380"/>
                    </a:cubicBezTo>
                    <a:close/>
                  </a:path>
                </a:pathLst>
              </a:custGeom>
              <a:solidFill>
                <a:srgbClr val="AFCA0B">
                  <a:alpha val="49804"/>
                </a:srgbClr>
              </a:solidFill>
            </p:spPr>
            <p:txBody>
              <a:bodyPr/>
              <a:lstStyle/>
              <a:p>
                <a:endParaRPr lang="en-US"/>
              </a:p>
            </p:txBody>
          </p:sp>
          <p:sp>
            <p:nvSpPr>
              <p:cNvPr id="40" name="Freeform 40"/>
              <p:cNvSpPr/>
              <p:nvPr/>
            </p:nvSpPr>
            <p:spPr>
              <a:xfrm>
                <a:off x="0" y="0"/>
                <a:ext cx="2284172" cy="763880"/>
              </a:xfrm>
              <a:custGeom>
                <a:avLst/>
                <a:gdLst/>
                <a:ahLst/>
                <a:cxnLst/>
                <a:rect l="l" t="t" r="r" b="b"/>
                <a:pathLst>
                  <a:path w="2284172" h="763880">
                    <a:moveTo>
                      <a:pt x="2159711" y="59690"/>
                    </a:moveTo>
                    <a:cubicBezTo>
                      <a:pt x="2195271" y="59690"/>
                      <a:pt x="2224481" y="88900"/>
                      <a:pt x="2224481" y="124460"/>
                    </a:cubicBezTo>
                    <a:lnTo>
                      <a:pt x="2224481" y="639420"/>
                    </a:lnTo>
                    <a:cubicBezTo>
                      <a:pt x="2224481" y="674980"/>
                      <a:pt x="2195271" y="704190"/>
                      <a:pt x="2159711" y="704190"/>
                    </a:cubicBezTo>
                    <a:lnTo>
                      <a:pt x="124460" y="704190"/>
                    </a:lnTo>
                    <a:cubicBezTo>
                      <a:pt x="88900" y="704190"/>
                      <a:pt x="59690" y="674980"/>
                      <a:pt x="59690" y="639420"/>
                    </a:cubicBezTo>
                    <a:lnTo>
                      <a:pt x="59690" y="124460"/>
                    </a:lnTo>
                    <a:cubicBezTo>
                      <a:pt x="59690" y="88900"/>
                      <a:pt x="88900" y="59690"/>
                      <a:pt x="124460" y="59690"/>
                    </a:cubicBezTo>
                    <a:lnTo>
                      <a:pt x="2159712" y="59690"/>
                    </a:lnTo>
                    <a:moveTo>
                      <a:pt x="2159712" y="0"/>
                    </a:moveTo>
                    <a:lnTo>
                      <a:pt x="124460" y="0"/>
                    </a:lnTo>
                    <a:cubicBezTo>
                      <a:pt x="55880" y="0"/>
                      <a:pt x="0" y="55880"/>
                      <a:pt x="0" y="124460"/>
                    </a:cubicBezTo>
                    <a:lnTo>
                      <a:pt x="0" y="639420"/>
                    </a:lnTo>
                    <a:cubicBezTo>
                      <a:pt x="0" y="708000"/>
                      <a:pt x="55880" y="763880"/>
                      <a:pt x="124460" y="763880"/>
                    </a:cubicBezTo>
                    <a:lnTo>
                      <a:pt x="2159712" y="763880"/>
                    </a:lnTo>
                    <a:cubicBezTo>
                      <a:pt x="2228292" y="763880"/>
                      <a:pt x="2284172" y="708000"/>
                      <a:pt x="2284172" y="639420"/>
                    </a:cubicBezTo>
                    <a:lnTo>
                      <a:pt x="2284172" y="124460"/>
                    </a:lnTo>
                    <a:cubicBezTo>
                      <a:pt x="2284172" y="55880"/>
                      <a:pt x="2228292" y="0"/>
                      <a:pt x="2159712" y="0"/>
                    </a:cubicBezTo>
                    <a:close/>
                  </a:path>
                </a:pathLst>
              </a:custGeom>
              <a:solidFill>
                <a:srgbClr val="AFCA0B">
                  <a:alpha val="49804"/>
                </a:srgbClr>
              </a:solidFill>
            </p:spPr>
            <p:txBody>
              <a:bodyPr/>
              <a:lstStyle/>
              <a:p>
                <a:endParaRPr lang="en-US"/>
              </a:p>
            </p:txBody>
          </p:sp>
        </p:grpSp>
        <p:grpSp>
          <p:nvGrpSpPr>
            <p:cNvPr id="41" name="Group 41"/>
            <p:cNvGrpSpPr/>
            <p:nvPr/>
          </p:nvGrpSpPr>
          <p:grpSpPr>
            <a:xfrm>
              <a:off x="11158732" y="5420975"/>
              <a:ext cx="1463429" cy="489405"/>
              <a:chOff x="0" y="0"/>
              <a:chExt cx="2284172" cy="763880"/>
            </a:xfrm>
          </p:grpSpPr>
          <p:sp>
            <p:nvSpPr>
              <p:cNvPr id="42" name="Freeform 42"/>
              <p:cNvSpPr/>
              <p:nvPr/>
            </p:nvSpPr>
            <p:spPr>
              <a:xfrm>
                <a:off x="31750" y="31750"/>
                <a:ext cx="2219430" cy="700380"/>
              </a:xfrm>
              <a:custGeom>
                <a:avLst/>
                <a:gdLst/>
                <a:ahLst/>
                <a:cxnLst/>
                <a:rect l="l" t="t" r="r" b="b"/>
                <a:pathLst>
                  <a:path w="2219430" h="700380">
                    <a:moveTo>
                      <a:pt x="2127961" y="700380"/>
                    </a:moveTo>
                    <a:lnTo>
                      <a:pt x="92710" y="700380"/>
                    </a:lnTo>
                    <a:cubicBezTo>
                      <a:pt x="41910" y="700380"/>
                      <a:pt x="0" y="658470"/>
                      <a:pt x="0" y="607670"/>
                    </a:cubicBezTo>
                    <a:lnTo>
                      <a:pt x="0" y="92710"/>
                    </a:lnTo>
                    <a:cubicBezTo>
                      <a:pt x="0" y="41910"/>
                      <a:pt x="41910" y="0"/>
                      <a:pt x="92710" y="0"/>
                    </a:cubicBezTo>
                    <a:lnTo>
                      <a:pt x="2126692" y="0"/>
                    </a:lnTo>
                    <a:cubicBezTo>
                      <a:pt x="2177492" y="0"/>
                      <a:pt x="2219402" y="41910"/>
                      <a:pt x="2219402" y="92710"/>
                    </a:cubicBezTo>
                    <a:lnTo>
                      <a:pt x="2219402" y="606400"/>
                    </a:lnTo>
                    <a:cubicBezTo>
                      <a:pt x="2220671" y="658470"/>
                      <a:pt x="2178761" y="700380"/>
                      <a:pt x="2127961" y="700380"/>
                    </a:cubicBezTo>
                    <a:close/>
                  </a:path>
                </a:pathLst>
              </a:custGeom>
              <a:solidFill>
                <a:srgbClr val="AFCA0B">
                  <a:alpha val="49804"/>
                </a:srgbClr>
              </a:solidFill>
            </p:spPr>
            <p:txBody>
              <a:bodyPr/>
              <a:lstStyle/>
              <a:p>
                <a:endParaRPr lang="en-US"/>
              </a:p>
            </p:txBody>
          </p:sp>
          <p:sp>
            <p:nvSpPr>
              <p:cNvPr id="43" name="Freeform 43"/>
              <p:cNvSpPr/>
              <p:nvPr/>
            </p:nvSpPr>
            <p:spPr>
              <a:xfrm>
                <a:off x="0" y="0"/>
                <a:ext cx="2284172" cy="763880"/>
              </a:xfrm>
              <a:custGeom>
                <a:avLst/>
                <a:gdLst/>
                <a:ahLst/>
                <a:cxnLst/>
                <a:rect l="l" t="t" r="r" b="b"/>
                <a:pathLst>
                  <a:path w="2284172" h="763880">
                    <a:moveTo>
                      <a:pt x="2159711" y="59690"/>
                    </a:moveTo>
                    <a:cubicBezTo>
                      <a:pt x="2195271" y="59690"/>
                      <a:pt x="2224481" y="88900"/>
                      <a:pt x="2224481" y="124460"/>
                    </a:cubicBezTo>
                    <a:lnTo>
                      <a:pt x="2224481" y="639420"/>
                    </a:lnTo>
                    <a:cubicBezTo>
                      <a:pt x="2224481" y="674980"/>
                      <a:pt x="2195271" y="704190"/>
                      <a:pt x="2159711" y="704190"/>
                    </a:cubicBezTo>
                    <a:lnTo>
                      <a:pt x="124460" y="704190"/>
                    </a:lnTo>
                    <a:cubicBezTo>
                      <a:pt x="88900" y="704190"/>
                      <a:pt x="59690" y="674980"/>
                      <a:pt x="59690" y="639420"/>
                    </a:cubicBezTo>
                    <a:lnTo>
                      <a:pt x="59690" y="124460"/>
                    </a:lnTo>
                    <a:cubicBezTo>
                      <a:pt x="59690" y="88900"/>
                      <a:pt x="88900" y="59690"/>
                      <a:pt x="124460" y="59690"/>
                    </a:cubicBezTo>
                    <a:lnTo>
                      <a:pt x="2159712" y="59690"/>
                    </a:lnTo>
                    <a:moveTo>
                      <a:pt x="2159712" y="0"/>
                    </a:moveTo>
                    <a:lnTo>
                      <a:pt x="124460" y="0"/>
                    </a:lnTo>
                    <a:cubicBezTo>
                      <a:pt x="55880" y="0"/>
                      <a:pt x="0" y="55880"/>
                      <a:pt x="0" y="124460"/>
                    </a:cubicBezTo>
                    <a:lnTo>
                      <a:pt x="0" y="639420"/>
                    </a:lnTo>
                    <a:cubicBezTo>
                      <a:pt x="0" y="708000"/>
                      <a:pt x="55880" y="763880"/>
                      <a:pt x="124460" y="763880"/>
                    </a:cubicBezTo>
                    <a:lnTo>
                      <a:pt x="2159712" y="763880"/>
                    </a:lnTo>
                    <a:cubicBezTo>
                      <a:pt x="2228292" y="763880"/>
                      <a:pt x="2284172" y="708000"/>
                      <a:pt x="2284172" y="639420"/>
                    </a:cubicBezTo>
                    <a:lnTo>
                      <a:pt x="2284172" y="124460"/>
                    </a:lnTo>
                    <a:cubicBezTo>
                      <a:pt x="2284172" y="55880"/>
                      <a:pt x="2228292" y="0"/>
                      <a:pt x="2159712" y="0"/>
                    </a:cubicBezTo>
                    <a:close/>
                  </a:path>
                </a:pathLst>
              </a:custGeom>
              <a:solidFill>
                <a:srgbClr val="AFCA0B">
                  <a:alpha val="49804"/>
                </a:srgbClr>
              </a:solidFill>
            </p:spPr>
            <p:txBody>
              <a:bodyPr/>
              <a:lstStyle/>
              <a:p>
                <a:endParaRPr lang="en-US"/>
              </a:p>
            </p:txBody>
          </p:sp>
        </p:grpSp>
        <p:grpSp>
          <p:nvGrpSpPr>
            <p:cNvPr id="44" name="Group 44"/>
            <p:cNvGrpSpPr/>
            <p:nvPr/>
          </p:nvGrpSpPr>
          <p:grpSpPr>
            <a:xfrm>
              <a:off x="12725425" y="5420975"/>
              <a:ext cx="1463429" cy="489405"/>
              <a:chOff x="0" y="0"/>
              <a:chExt cx="2284172" cy="763880"/>
            </a:xfrm>
          </p:grpSpPr>
          <p:sp>
            <p:nvSpPr>
              <p:cNvPr id="45" name="Freeform 45"/>
              <p:cNvSpPr/>
              <p:nvPr/>
            </p:nvSpPr>
            <p:spPr>
              <a:xfrm>
                <a:off x="31750" y="31750"/>
                <a:ext cx="2219430" cy="700380"/>
              </a:xfrm>
              <a:custGeom>
                <a:avLst/>
                <a:gdLst/>
                <a:ahLst/>
                <a:cxnLst/>
                <a:rect l="l" t="t" r="r" b="b"/>
                <a:pathLst>
                  <a:path w="2219430" h="700380">
                    <a:moveTo>
                      <a:pt x="2127961" y="700380"/>
                    </a:moveTo>
                    <a:lnTo>
                      <a:pt x="92710" y="700380"/>
                    </a:lnTo>
                    <a:cubicBezTo>
                      <a:pt x="41910" y="700380"/>
                      <a:pt x="0" y="658470"/>
                      <a:pt x="0" y="607670"/>
                    </a:cubicBezTo>
                    <a:lnTo>
                      <a:pt x="0" y="92710"/>
                    </a:lnTo>
                    <a:cubicBezTo>
                      <a:pt x="0" y="41910"/>
                      <a:pt x="41910" y="0"/>
                      <a:pt x="92710" y="0"/>
                    </a:cubicBezTo>
                    <a:lnTo>
                      <a:pt x="2126692" y="0"/>
                    </a:lnTo>
                    <a:cubicBezTo>
                      <a:pt x="2177492" y="0"/>
                      <a:pt x="2219402" y="41910"/>
                      <a:pt x="2219402" y="92710"/>
                    </a:cubicBezTo>
                    <a:lnTo>
                      <a:pt x="2219402" y="606400"/>
                    </a:lnTo>
                    <a:cubicBezTo>
                      <a:pt x="2220671" y="658470"/>
                      <a:pt x="2178761" y="700380"/>
                      <a:pt x="2127961" y="700380"/>
                    </a:cubicBezTo>
                    <a:close/>
                  </a:path>
                </a:pathLst>
              </a:custGeom>
              <a:solidFill>
                <a:srgbClr val="AFCA0B">
                  <a:alpha val="49804"/>
                </a:srgbClr>
              </a:solidFill>
            </p:spPr>
            <p:txBody>
              <a:bodyPr/>
              <a:lstStyle/>
              <a:p>
                <a:endParaRPr lang="en-US"/>
              </a:p>
            </p:txBody>
          </p:sp>
          <p:sp>
            <p:nvSpPr>
              <p:cNvPr id="46" name="Freeform 46"/>
              <p:cNvSpPr/>
              <p:nvPr/>
            </p:nvSpPr>
            <p:spPr>
              <a:xfrm>
                <a:off x="0" y="0"/>
                <a:ext cx="2284172" cy="763880"/>
              </a:xfrm>
              <a:custGeom>
                <a:avLst/>
                <a:gdLst/>
                <a:ahLst/>
                <a:cxnLst/>
                <a:rect l="l" t="t" r="r" b="b"/>
                <a:pathLst>
                  <a:path w="2284172" h="763880">
                    <a:moveTo>
                      <a:pt x="2159711" y="59690"/>
                    </a:moveTo>
                    <a:cubicBezTo>
                      <a:pt x="2195271" y="59690"/>
                      <a:pt x="2224481" y="88900"/>
                      <a:pt x="2224481" y="124460"/>
                    </a:cubicBezTo>
                    <a:lnTo>
                      <a:pt x="2224481" y="639420"/>
                    </a:lnTo>
                    <a:cubicBezTo>
                      <a:pt x="2224481" y="674980"/>
                      <a:pt x="2195271" y="704190"/>
                      <a:pt x="2159711" y="704190"/>
                    </a:cubicBezTo>
                    <a:lnTo>
                      <a:pt x="124460" y="704190"/>
                    </a:lnTo>
                    <a:cubicBezTo>
                      <a:pt x="88900" y="704190"/>
                      <a:pt x="59690" y="674980"/>
                      <a:pt x="59690" y="639420"/>
                    </a:cubicBezTo>
                    <a:lnTo>
                      <a:pt x="59690" y="124460"/>
                    </a:lnTo>
                    <a:cubicBezTo>
                      <a:pt x="59690" y="88900"/>
                      <a:pt x="88900" y="59690"/>
                      <a:pt x="124460" y="59690"/>
                    </a:cubicBezTo>
                    <a:lnTo>
                      <a:pt x="2159712" y="59690"/>
                    </a:lnTo>
                    <a:moveTo>
                      <a:pt x="2159712" y="0"/>
                    </a:moveTo>
                    <a:lnTo>
                      <a:pt x="124460" y="0"/>
                    </a:lnTo>
                    <a:cubicBezTo>
                      <a:pt x="55880" y="0"/>
                      <a:pt x="0" y="55880"/>
                      <a:pt x="0" y="124460"/>
                    </a:cubicBezTo>
                    <a:lnTo>
                      <a:pt x="0" y="639420"/>
                    </a:lnTo>
                    <a:cubicBezTo>
                      <a:pt x="0" y="708000"/>
                      <a:pt x="55880" y="763880"/>
                      <a:pt x="124460" y="763880"/>
                    </a:cubicBezTo>
                    <a:lnTo>
                      <a:pt x="2159712" y="763880"/>
                    </a:lnTo>
                    <a:cubicBezTo>
                      <a:pt x="2228292" y="763880"/>
                      <a:pt x="2284172" y="708000"/>
                      <a:pt x="2284172" y="639420"/>
                    </a:cubicBezTo>
                    <a:lnTo>
                      <a:pt x="2284172" y="124460"/>
                    </a:lnTo>
                    <a:cubicBezTo>
                      <a:pt x="2284172" y="55880"/>
                      <a:pt x="2228292" y="0"/>
                      <a:pt x="2159712" y="0"/>
                    </a:cubicBezTo>
                    <a:close/>
                  </a:path>
                </a:pathLst>
              </a:custGeom>
              <a:solidFill>
                <a:srgbClr val="AFCA0B">
                  <a:alpha val="49804"/>
                </a:srgbClr>
              </a:solidFill>
            </p:spPr>
            <p:txBody>
              <a:bodyPr/>
              <a:lstStyle/>
              <a:p>
                <a:endParaRPr lang="en-US"/>
              </a:p>
            </p:txBody>
          </p:sp>
        </p:grpSp>
        <p:grpSp>
          <p:nvGrpSpPr>
            <p:cNvPr id="47" name="Group 47"/>
            <p:cNvGrpSpPr/>
            <p:nvPr/>
          </p:nvGrpSpPr>
          <p:grpSpPr>
            <a:xfrm>
              <a:off x="12732473" y="7086600"/>
              <a:ext cx="1463429" cy="489405"/>
              <a:chOff x="0" y="0"/>
              <a:chExt cx="2284172" cy="763880"/>
            </a:xfrm>
          </p:grpSpPr>
          <p:sp>
            <p:nvSpPr>
              <p:cNvPr id="48" name="Freeform 48"/>
              <p:cNvSpPr/>
              <p:nvPr/>
            </p:nvSpPr>
            <p:spPr>
              <a:xfrm>
                <a:off x="31750" y="31750"/>
                <a:ext cx="2219430" cy="700380"/>
              </a:xfrm>
              <a:custGeom>
                <a:avLst/>
                <a:gdLst/>
                <a:ahLst/>
                <a:cxnLst/>
                <a:rect l="l" t="t" r="r" b="b"/>
                <a:pathLst>
                  <a:path w="2219430" h="700380">
                    <a:moveTo>
                      <a:pt x="2127961" y="700380"/>
                    </a:moveTo>
                    <a:lnTo>
                      <a:pt x="92710" y="700380"/>
                    </a:lnTo>
                    <a:cubicBezTo>
                      <a:pt x="41910" y="700380"/>
                      <a:pt x="0" y="658470"/>
                      <a:pt x="0" y="607670"/>
                    </a:cubicBezTo>
                    <a:lnTo>
                      <a:pt x="0" y="92710"/>
                    </a:lnTo>
                    <a:cubicBezTo>
                      <a:pt x="0" y="41910"/>
                      <a:pt x="41910" y="0"/>
                      <a:pt x="92710" y="0"/>
                    </a:cubicBezTo>
                    <a:lnTo>
                      <a:pt x="2126692" y="0"/>
                    </a:lnTo>
                    <a:cubicBezTo>
                      <a:pt x="2177492" y="0"/>
                      <a:pt x="2219402" y="41910"/>
                      <a:pt x="2219402" y="92710"/>
                    </a:cubicBezTo>
                    <a:lnTo>
                      <a:pt x="2219402" y="606400"/>
                    </a:lnTo>
                    <a:cubicBezTo>
                      <a:pt x="2220671" y="658470"/>
                      <a:pt x="2178761" y="700380"/>
                      <a:pt x="2127961" y="700380"/>
                    </a:cubicBezTo>
                    <a:close/>
                  </a:path>
                </a:pathLst>
              </a:custGeom>
              <a:solidFill>
                <a:srgbClr val="AFCA0B">
                  <a:alpha val="49804"/>
                </a:srgbClr>
              </a:solidFill>
            </p:spPr>
            <p:txBody>
              <a:bodyPr/>
              <a:lstStyle/>
              <a:p>
                <a:endParaRPr lang="en-US"/>
              </a:p>
            </p:txBody>
          </p:sp>
          <p:sp>
            <p:nvSpPr>
              <p:cNvPr id="49" name="Freeform 49"/>
              <p:cNvSpPr/>
              <p:nvPr/>
            </p:nvSpPr>
            <p:spPr>
              <a:xfrm>
                <a:off x="0" y="0"/>
                <a:ext cx="2284172" cy="763880"/>
              </a:xfrm>
              <a:custGeom>
                <a:avLst/>
                <a:gdLst/>
                <a:ahLst/>
                <a:cxnLst/>
                <a:rect l="l" t="t" r="r" b="b"/>
                <a:pathLst>
                  <a:path w="2284172" h="763880">
                    <a:moveTo>
                      <a:pt x="2159711" y="59690"/>
                    </a:moveTo>
                    <a:cubicBezTo>
                      <a:pt x="2195271" y="59690"/>
                      <a:pt x="2224481" y="88900"/>
                      <a:pt x="2224481" y="124460"/>
                    </a:cubicBezTo>
                    <a:lnTo>
                      <a:pt x="2224481" y="639420"/>
                    </a:lnTo>
                    <a:cubicBezTo>
                      <a:pt x="2224481" y="674980"/>
                      <a:pt x="2195271" y="704190"/>
                      <a:pt x="2159711" y="704190"/>
                    </a:cubicBezTo>
                    <a:lnTo>
                      <a:pt x="124460" y="704190"/>
                    </a:lnTo>
                    <a:cubicBezTo>
                      <a:pt x="88900" y="704190"/>
                      <a:pt x="59690" y="674980"/>
                      <a:pt x="59690" y="639420"/>
                    </a:cubicBezTo>
                    <a:lnTo>
                      <a:pt x="59690" y="124460"/>
                    </a:lnTo>
                    <a:cubicBezTo>
                      <a:pt x="59690" y="88900"/>
                      <a:pt x="88900" y="59690"/>
                      <a:pt x="124460" y="59690"/>
                    </a:cubicBezTo>
                    <a:lnTo>
                      <a:pt x="2159712" y="59690"/>
                    </a:lnTo>
                    <a:moveTo>
                      <a:pt x="2159712" y="0"/>
                    </a:moveTo>
                    <a:lnTo>
                      <a:pt x="124460" y="0"/>
                    </a:lnTo>
                    <a:cubicBezTo>
                      <a:pt x="55880" y="0"/>
                      <a:pt x="0" y="55880"/>
                      <a:pt x="0" y="124460"/>
                    </a:cubicBezTo>
                    <a:lnTo>
                      <a:pt x="0" y="639420"/>
                    </a:lnTo>
                    <a:cubicBezTo>
                      <a:pt x="0" y="708000"/>
                      <a:pt x="55880" y="763880"/>
                      <a:pt x="124460" y="763880"/>
                    </a:cubicBezTo>
                    <a:lnTo>
                      <a:pt x="2159712" y="763880"/>
                    </a:lnTo>
                    <a:cubicBezTo>
                      <a:pt x="2228292" y="763880"/>
                      <a:pt x="2284172" y="708000"/>
                      <a:pt x="2284172" y="639420"/>
                    </a:cubicBezTo>
                    <a:lnTo>
                      <a:pt x="2284172" y="124460"/>
                    </a:lnTo>
                    <a:cubicBezTo>
                      <a:pt x="2284172" y="55880"/>
                      <a:pt x="2228292" y="0"/>
                      <a:pt x="2159712" y="0"/>
                    </a:cubicBezTo>
                    <a:close/>
                  </a:path>
                </a:pathLst>
              </a:custGeom>
              <a:solidFill>
                <a:srgbClr val="AFCA0B">
                  <a:alpha val="49804"/>
                </a:srgbClr>
              </a:solidFill>
            </p:spPr>
            <p:txBody>
              <a:bodyPr/>
              <a:lstStyle/>
              <a:p>
                <a:endParaRPr lang="en-US"/>
              </a:p>
            </p:txBody>
          </p:sp>
        </p:grpSp>
        <p:sp>
          <p:nvSpPr>
            <p:cNvPr id="50" name="Freeform 50"/>
            <p:cNvSpPr/>
            <p:nvPr/>
          </p:nvSpPr>
          <p:spPr>
            <a:xfrm>
              <a:off x="13072029" y="2816423"/>
              <a:ext cx="737441" cy="736519"/>
            </a:xfrm>
            <a:custGeom>
              <a:avLst/>
              <a:gdLst/>
              <a:ahLst/>
              <a:cxnLst/>
              <a:rect l="l" t="t" r="r" b="b"/>
              <a:pathLst>
                <a:path w="737441" h="736519">
                  <a:moveTo>
                    <a:pt x="0" y="0"/>
                  </a:moveTo>
                  <a:lnTo>
                    <a:pt x="737442" y="0"/>
                  </a:lnTo>
                  <a:lnTo>
                    <a:pt x="737442" y="736519"/>
                  </a:lnTo>
                  <a:lnTo>
                    <a:pt x="0" y="73651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1" name="Freeform 51"/>
            <p:cNvSpPr/>
            <p:nvPr/>
          </p:nvSpPr>
          <p:spPr>
            <a:xfrm>
              <a:off x="11452831" y="2851140"/>
              <a:ext cx="762594" cy="752888"/>
            </a:xfrm>
            <a:custGeom>
              <a:avLst/>
              <a:gdLst/>
              <a:ahLst/>
              <a:cxnLst/>
              <a:rect l="l" t="t" r="r" b="b"/>
              <a:pathLst>
                <a:path w="762594" h="752888">
                  <a:moveTo>
                    <a:pt x="0" y="0"/>
                  </a:moveTo>
                  <a:lnTo>
                    <a:pt x="762594" y="0"/>
                  </a:lnTo>
                  <a:lnTo>
                    <a:pt x="762594" y="752888"/>
                  </a:lnTo>
                  <a:lnTo>
                    <a:pt x="0" y="7528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2" name="Freeform 52"/>
            <p:cNvSpPr/>
            <p:nvPr/>
          </p:nvSpPr>
          <p:spPr>
            <a:xfrm>
              <a:off x="9929302" y="6209238"/>
              <a:ext cx="767573" cy="767573"/>
            </a:xfrm>
            <a:custGeom>
              <a:avLst/>
              <a:gdLst/>
              <a:ahLst/>
              <a:cxnLst/>
              <a:rect l="l" t="t" r="r" b="b"/>
              <a:pathLst>
                <a:path w="767573" h="767573">
                  <a:moveTo>
                    <a:pt x="0" y="0"/>
                  </a:moveTo>
                  <a:lnTo>
                    <a:pt x="767573" y="0"/>
                  </a:lnTo>
                  <a:lnTo>
                    <a:pt x="767573" y="767573"/>
                  </a:lnTo>
                  <a:lnTo>
                    <a:pt x="0" y="7675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3" name="Freeform 53"/>
            <p:cNvSpPr/>
            <p:nvPr/>
          </p:nvSpPr>
          <p:spPr>
            <a:xfrm>
              <a:off x="9948763" y="4554921"/>
              <a:ext cx="650190" cy="574605"/>
            </a:xfrm>
            <a:custGeom>
              <a:avLst/>
              <a:gdLst/>
              <a:ahLst/>
              <a:cxnLst/>
              <a:rect l="l" t="t" r="r" b="b"/>
              <a:pathLst>
                <a:path w="650190" h="574605">
                  <a:moveTo>
                    <a:pt x="0" y="0"/>
                  </a:moveTo>
                  <a:lnTo>
                    <a:pt x="650190" y="0"/>
                  </a:lnTo>
                  <a:lnTo>
                    <a:pt x="650190" y="574605"/>
                  </a:lnTo>
                  <a:lnTo>
                    <a:pt x="0" y="574605"/>
                  </a:lnTo>
                  <a:lnTo>
                    <a:pt x="0" y="0"/>
                  </a:lnTo>
                  <a:close/>
                </a:path>
              </a:pathLst>
            </a:custGeom>
            <a:blipFill>
              <a:blip r:embed="rId6"/>
              <a:stretch>
                <a:fillRect/>
              </a:stretch>
            </a:blipFill>
          </p:spPr>
          <p:txBody>
            <a:bodyPr/>
            <a:lstStyle/>
            <a:p>
              <a:endParaRPr lang="en-US"/>
            </a:p>
          </p:txBody>
        </p:sp>
        <p:sp>
          <p:nvSpPr>
            <p:cNvPr id="54" name="Freeform 54"/>
            <p:cNvSpPr/>
            <p:nvPr/>
          </p:nvSpPr>
          <p:spPr>
            <a:xfrm>
              <a:off x="11450528" y="4384779"/>
              <a:ext cx="883536" cy="930038"/>
            </a:xfrm>
            <a:custGeom>
              <a:avLst/>
              <a:gdLst/>
              <a:ahLst/>
              <a:cxnLst/>
              <a:rect l="l" t="t" r="r" b="b"/>
              <a:pathLst>
                <a:path w="883536" h="930038">
                  <a:moveTo>
                    <a:pt x="0" y="0"/>
                  </a:moveTo>
                  <a:lnTo>
                    <a:pt x="883536" y="0"/>
                  </a:lnTo>
                  <a:lnTo>
                    <a:pt x="883536" y="930038"/>
                  </a:lnTo>
                  <a:lnTo>
                    <a:pt x="0" y="93003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5" name="Freeform 55"/>
            <p:cNvSpPr/>
            <p:nvPr/>
          </p:nvSpPr>
          <p:spPr>
            <a:xfrm>
              <a:off x="13069726" y="4584699"/>
              <a:ext cx="791057" cy="628890"/>
            </a:xfrm>
            <a:custGeom>
              <a:avLst/>
              <a:gdLst/>
              <a:ahLst/>
              <a:cxnLst/>
              <a:rect l="l" t="t" r="r" b="b"/>
              <a:pathLst>
                <a:path w="791057" h="628890">
                  <a:moveTo>
                    <a:pt x="0" y="0"/>
                  </a:moveTo>
                  <a:lnTo>
                    <a:pt x="791057" y="0"/>
                  </a:lnTo>
                  <a:lnTo>
                    <a:pt x="791057" y="628890"/>
                  </a:lnTo>
                  <a:lnTo>
                    <a:pt x="0" y="62889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6" name="Freeform 56"/>
            <p:cNvSpPr/>
            <p:nvPr/>
          </p:nvSpPr>
          <p:spPr>
            <a:xfrm>
              <a:off x="13184971" y="6217511"/>
              <a:ext cx="719197" cy="711106"/>
            </a:xfrm>
            <a:custGeom>
              <a:avLst/>
              <a:gdLst/>
              <a:ahLst/>
              <a:cxnLst/>
              <a:rect l="l" t="t" r="r" b="b"/>
              <a:pathLst>
                <a:path w="719197" h="711106">
                  <a:moveTo>
                    <a:pt x="0" y="0"/>
                  </a:moveTo>
                  <a:lnTo>
                    <a:pt x="719197" y="0"/>
                  </a:lnTo>
                  <a:lnTo>
                    <a:pt x="719197" y="711106"/>
                  </a:lnTo>
                  <a:lnTo>
                    <a:pt x="0" y="71110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grpSp>
          <p:nvGrpSpPr>
            <p:cNvPr id="61" name="Group 61"/>
            <p:cNvGrpSpPr/>
            <p:nvPr/>
          </p:nvGrpSpPr>
          <p:grpSpPr>
            <a:xfrm>
              <a:off x="11097433" y="5966999"/>
              <a:ext cx="1591165" cy="1679780"/>
              <a:chOff x="0" y="0"/>
              <a:chExt cx="680253" cy="718138"/>
            </a:xfrm>
          </p:grpSpPr>
          <p:sp>
            <p:nvSpPr>
              <p:cNvPr id="62" name="Freeform 62"/>
              <p:cNvSpPr/>
              <p:nvPr/>
            </p:nvSpPr>
            <p:spPr>
              <a:xfrm>
                <a:off x="0" y="0"/>
                <a:ext cx="680253" cy="718138"/>
              </a:xfrm>
              <a:custGeom>
                <a:avLst/>
                <a:gdLst/>
                <a:ahLst/>
                <a:cxnLst/>
                <a:rect l="l" t="t" r="r" b="b"/>
                <a:pathLst>
                  <a:path w="680253" h="718138">
                    <a:moveTo>
                      <a:pt x="0" y="0"/>
                    </a:moveTo>
                    <a:lnTo>
                      <a:pt x="680253" y="0"/>
                    </a:lnTo>
                    <a:lnTo>
                      <a:pt x="680253" y="718138"/>
                    </a:lnTo>
                    <a:lnTo>
                      <a:pt x="0" y="718138"/>
                    </a:lnTo>
                    <a:close/>
                  </a:path>
                </a:pathLst>
              </a:custGeom>
              <a:ln w="28575" cap="sq">
                <a:solidFill>
                  <a:srgbClr val="AFCA0B"/>
                </a:solidFill>
                <a:prstDash val="solid"/>
                <a:miter/>
              </a:ln>
            </p:spPr>
            <p:txBody>
              <a:bodyPr/>
              <a:lstStyle/>
              <a:p>
                <a:endParaRPr lang="en-US"/>
              </a:p>
            </p:txBody>
          </p:sp>
          <p:sp>
            <p:nvSpPr>
              <p:cNvPr id="63" name="TextBox 63"/>
              <p:cNvSpPr txBox="1"/>
              <p:nvPr/>
            </p:nvSpPr>
            <p:spPr>
              <a:xfrm>
                <a:off x="0" y="-47625"/>
                <a:ext cx="680253" cy="765763"/>
              </a:xfrm>
              <a:prstGeom prst="rect">
                <a:avLst/>
              </a:prstGeom>
            </p:spPr>
            <p:txBody>
              <a:bodyPr lIns="46476" tIns="46476" rIns="46476" bIns="46476" rtlCol="0" anchor="ctr"/>
              <a:lstStyle/>
              <a:p>
                <a:pPr algn="ctr">
                  <a:lnSpc>
                    <a:spcPts val="1921"/>
                  </a:lnSpc>
                </a:pPr>
                <a:endParaRPr/>
              </a:p>
            </p:txBody>
          </p:sp>
        </p:grpSp>
        <p:grpSp>
          <p:nvGrpSpPr>
            <p:cNvPr id="64" name="Group 64"/>
            <p:cNvGrpSpPr/>
            <p:nvPr/>
          </p:nvGrpSpPr>
          <p:grpSpPr>
            <a:xfrm>
              <a:off x="11171255" y="7086600"/>
              <a:ext cx="1463429" cy="489405"/>
              <a:chOff x="0" y="0"/>
              <a:chExt cx="2284172" cy="763880"/>
            </a:xfrm>
          </p:grpSpPr>
          <p:sp>
            <p:nvSpPr>
              <p:cNvPr id="65" name="Freeform 65"/>
              <p:cNvSpPr/>
              <p:nvPr/>
            </p:nvSpPr>
            <p:spPr>
              <a:xfrm>
                <a:off x="31750" y="31750"/>
                <a:ext cx="2219430" cy="700380"/>
              </a:xfrm>
              <a:custGeom>
                <a:avLst/>
                <a:gdLst/>
                <a:ahLst/>
                <a:cxnLst/>
                <a:rect l="l" t="t" r="r" b="b"/>
                <a:pathLst>
                  <a:path w="2219430" h="700380">
                    <a:moveTo>
                      <a:pt x="2127961" y="700380"/>
                    </a:moveTo>
                    <a:lnTo>
                      <a:pt x="92710" y="700380"/>
                    </a:lnTo>
                    <a:cubicBezTo>
                      <a:pt x="41910" y="700380"/>
                      <a:pt x="0" y="658470"/>
                      <a:pt x="0" y="607670"/>
                    </a:cubicBezTo>
                    <a:lnTo>
                      <a:pt x="0" y="92710"/>
                    </a:lnTo>
                    <a:cubicBezTo>
                      <a:pt x="0" y="41910"/>
                      <a:pt x="41910" y="0"/>
                      <a:pt x="92710" y="0"/>
                    </a:cubicBezTo>
                    <a:lnTo>
                      <a:pt x="2126692" y="0"/>
                    </a:lnTo>
                    <a:cubicBezTo>
                      <a:pt x="2177492" y="0"/>
                      <a:pt x="2219402" y="41910"/>
                      <a:pt x="2219402" y="92710"/>
                    </a:cubicBezTo>
                    <a:lnTo>
                      <a:pt x="2219402" y="606400"/>
                    </a:lnTo>
                    <a:cubicBezTo>
                      <a:pt x="2220671" y="658470"/>
                      <a:pt x="2178761" y="700380"/>
                      <a:pt x="2127961" y="700380"/>
                    </a:cubicBezTo>
                    <a:close/>
                  </a:path>
                </a:pathLst>
              </a:custGeom>
              <a:solidFill>
                <a:srgbClr val="AFCA0B">
                  <a:alpha val="49804"/>
                </a:srgbClr>
              </a:solidFill>
            </p:spPr>
            <p:txBody>
              <a:bodyPr/>
              <a:lstStyle/>
              <a:p>
                <a:endParaRPr lang="en-US"/>
              </a:p>
            </p:txBody>
          </p:sp>
          <p:sp>
            <p:nvSpPr>
              <p:cNvPr id="66" name="Freeform 66"/>
              <p:cNvSpPr/>
              <p:nvPr/>
            </p:nvSpPr>
            <p:spPr>
              <a:xfrm>
                <a:off x="0" y="0"/>
                <a:ext cx="2284172" cy="763880"/>
              </a:xfrm>
              <a:custGeom>
                <a:avLst/>
                <a:gdLst/>
                <a:ahLst/>
                <a:cxnLst/>
                <a:rect l="l" t="t" r="r" b="b"/>
                <a:pathLst>
                  <a:path w="2284172" h="763880">
                    <a:moveTo>
                      <a:pt x="2159711" y="59690"/>
                    </a:moveTo>
                    <a:cubicBezTo>
                      <a:pt x="2195271" y="59690"/>
                      <a:pt x="2224481" y="88900"/>
                      <a:pt x="2224481" y="124460"/>
                    </a:cubicBezTo>
                    <a:lnTo>
                      <a:pt x="2224481" y="639420"/>
                    </a:lnTo>
                    <a:cubicBezTo>
                      <a:pt x="2224481" y="674980"/>
                      <a:pt x="2195271" y="704190"/>
                      <a:pt x="2159711" y="704190"/>
                    </a:cubicBezTo>
                    <a:lnTo>
                      <a:pt x="124460" y="704190"/>
                    </a:lnTo>
                    <a:cubicBezTo>
                      <a:pt x="88900" y="704190"/>
                      <a:pt x="59690" y="674980"/>
                      <a:pt x="59690" y="639420"/>
                    </a:cubicBezTo>
                    <a:lnTo>
                      <a:pt x="59690" y="124460"/>
                    </a:lnTo>
                    <a:cubicBezTo>
                      <a:pt x="59690" y="88900"/>
                      <a:pt x="88900" y="59690"/>
                      <a:pt x="124460" y="59690"/>
                    </a:cubicBezTo>
                    <a:lnTo>
                      <a:pt x="2159712" y="59690"/>
                    </a:lnTo>
                    <a:moveTo>
                      <a:pt x="2159712" y="0"/>
                    </a:moveTo>
                    <a:lnTo>
                      <a:pt x="124460" y="0"/>
                    </a:lnTo>
                    <a:cubicBezTo>
                      <a:pt x="55880" y="0"/>
                      <a:pt x="0" y="55880"/>
                      <a:pt x="0" y="124460"/>
                    </a:cubicBezTo>
                    <a:lnTo>
                      <a:pt x="0" y="639420"/>
                    </a:lnTo>
                    <a:cubicBezTo>
                      <a:pt x="0" y="708000"/>
                      <a:pt x="55880" y="763880"/>
                      <a:pt x="124460" y="763880"/>
                    </a:cubicBezTo>
                    <a:lnTo>
                      <a:pt x="2159712" y="763880"/>
                    </a:lnTo>
                    <a:cubicBezTo>
                      <a:pt x="2228292" y="763880"/>
                      <a:pt x="2284172" y="708000"/>
                      <a:pt x="2284172" y="639420"/>
                    </a:cubicBezTo>
                    <a:lnTo>
                      <a:pt x="2284172" y="124460"/>
                    </a:lnTo>
                    <a:cubicBezTo>
                      <a:pt x="2284172" y="55880"/>
                      <a:pt x="2228292" y="0"/>
                      <a:pt x="2159712" y="0"/>
                    </a:cubicBezTo>
                    <a:close/>
                  </a:path>
                </a:pathLst>
              </a:custGeom>
              <a:solidFill>
                <a:srgbClr val="AFCA0B">
                  <a:alpha val="49804"/>
                </a:srgbClr>
              </a:solidFill>
            </p:spPr>
            <p:txBody>
              <a:bodyPr/>
              <a:lstStyle/>
              <a:p>
                <a:endParaRPr lang="en-US"/>
              </a:p>
            </p:txBody>
          </p:sp>
        </p:grpSp>
        <p:sp>
          <p:nvSpPr>
            <p:cNvPr id="67" name="Freeform 67"/>
            <p:cNvSpPr/>
            <p:nvPr/>
          </p:nvSpPr>
          <p:spPr>
            <a:xfrm>
              <a:off x="11466878" y="6127615"/>
              <a:ext cx="832896" cy="832896"/>
            </a:xfrm>
            <a:custGeom>
              <a:avLst/>
              <a:gdLst/>
              <a:ahLst/>
              <a:cxnLst/>
              <a:rect l="l" t="t" r="r" b="b"/>
              <a:pathLst>
                <a:path w="832896" h="832896">
                  <a:moveTo>
                    <a:pt x="0" y="0"/>
                  </a:moveTo>
                  <a:lnTo>
                    <a:pt x="832896" y="0"/>
                  </a:lnTo>
                  <a:lnTo>
                    <a:pt x="832896" y="832896"/>
                  </a:lnTo>
                  <a:lnTo>
                    <a:pt x="0" y="83289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68" name="Freeform 68"/>
            <p:cNvSpPr/>
            <p:nvPr/>
          </p:nvSpPr>
          <p:spPr>
            <a:xfrm>
              <a:off x="10066550" y="2749884"/>
              <a:ext cx="578280" cy="869594"/>
            </a:xfrm>
            <a:custGeom>
              <a:avLst/>
              <a:gdLst/>
              <a:ahLst/>
              <a:cxnLst/>
              <a:rect l="l" t="t" r="r" b="b"/>
              <a:pathLst>
                <a:path w="578280" h="869594">
                  <a:moveTo>
                    <a:pt x="0" y="0"/>
                  </a:moveTo>
                  <a:lnTo>
                    <a:pt x="578280" y="0"/>
                  </a:lnTo>
                  <a:lnTo>
                    <a:pt x="578280" y="869595"/>
                  </a:lnTo>
                  <a:lnTo>
                    <a:pt x="0" y="869595"/>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grpSp>
          <p:nvGrpSpPr>
            <p:cNvPr id="69" name="Group 69"/>
            <p:cNvGrpSpPr/>
            <p:nvPr/>
          </p:nvGrpSpPr>
          <p:grpSpPr>
            <a:xfrm>
              <a:off x="14238773" y="2603261"/>
              <a:ext cx="1566018" cy="5043518"/>
              <a:chOff x="0" y="0"/>
              <a:chExt cx="669502" cy="2156200"/>
            </a:xfrm>
          </p:grpSpPr>
          <p:sp>
            <p:nvSpPr>
              <p:cNvPr id="70" name="Freeform 70"/>
              <p:cNvSpPr/>
              <p:nvPr/>
            </p:nvSpPr>
            <p:spPr>
              <a:xfrm>
                <a:off x="0" y="0"/>
                <a:ext cx="669502" cy="2156200"/>
              </a:xfrm>
              <a:custGeom>
                <a:avLst/>
                <a:gdLst/>
                <a:ahLst/>
                <a:cxnLst/>
                <a:rect l="l" t="t" r="r" b="b"/>
                <a:pathLst>
                  <a:path w="669502" h="2156200">
                    <a:moveTo>
                      <a:pt x="0" y="0"/>
                    </a:moveTo>
                    <a:lnTo>
                      <a:pt x="669502" y="0"/>
                    </a:lnTo>
                    <a:lnTo>
                      <a:pt x="669502" y="2156200"/>
                    </a:lnTo>
                    <a:lnTo>
                      <a:pt x="0" y="2156200"/>
                    </a:lnTo>
                    <a:close/>
                  </a:path>
                </a:pathLst>
              </a:custGeom>
              <a:ln w="28575" cap="sq">
                <a:solidFill>
                  <a:srgbClr val="AFCA0B"/>
                </a:solidFill>
                <a:prstDash val="solid"/>
                <a:miter/>
              </a:ln>
            </p:spPr>
            <p:txBody>
              <a:bodyPr/>
              <a:lstStyle/>
              <a:p>
                <a:endParaRPr lang="en-US"/>
              </a:p>
            </p:txBody>
          </p:sp>
          <p:sp>
            <p:nvSpPr>
              <p:cNvPr id="71" name="TextBox 71"/>
              <p:cNvSpPr txBox="1"/>
              <p:nvPr/>
            </p:nvSpPr>
            <p:spPr>
              <a:xfrm>
                <a:off x="0" y="-47625"/>
                <a:ext cx="669502" cy="2203825"/>
              </a:xfrm>
              <a:prstGeom prst="rect">
                <a:avLst/>
              </a:prstGeom>
            </p:spPr>
            <p:txBody>
              <a:bodyPr lIns="46476" tIns="46476" rIns="46476" bIns="46476" rtlCol="0" anchor="ctr"/>
              <a:lstStyle/>
              <a:p>
                <a:pPr algn="ctr">
                  <a:lnSpc>
                    <a:spcPts val="1921"/>
                  </a:lnSpc>
                </a:pPr>
                <a:endParaRPr/>
              </a:p>
            </p:txBody>
          </p:sp>
        </p:grpSp>
        <p:grpSp>
          <p:nvGrpSpPr>
            <p:cNvPr id="72" name="Group 72"/>
            <p:cNvGrpSpPr/>
            <p:nvPr/>
          </p:nvGrpSpPr>
          <p:grpSpPr>
            <a:xfrm>
              <a:off x="14290068" y="3733780"/>
              <a:ext cx="1463429" cy="489405"/>
              <a:chOff x="0" y="0"/>
              <a:chExt cx="2284172" cy="763880"/>
            </a:xfrm>
          </p:grpSpPr>
          <p:sp>
            <p:nvSpPr>
              <p:cNvPr id="73" name="Freeform 73"/>
              <p:cNvSpPr/>
              <p:nvPr/>
            </p:nvSpPr>
            <p:spPr>
              <a:xfrm>
                <a:off x="31750" y="31750"/>
                <a:ext cx="2219430" cy="700380"/>
              </a:xfrm>
              <a:custGeom>
                <a:avLst/>
                <a:gdLst/>
                <a:ahLst/>
                <a:cxnLst/>
                <a:rect l="l" t="t" r="r" b="b"/>
                <a:pathLst>
                  <a:path w="2219430" h="700380">
                    <a:moveTo>
                      <a:pt x="2127961" y="700380"/>
                    </a:moveTo>
                    <a:lnTo>
                      <a:pt x="92710" y="700380"/>
                    </a:lnTo>
                    <a:cubicBezTo>
                      <a:pt x="41910" y="700380"/>
                      <a:pt x="0" y="658470"/>
                      <a:pt x="0" y="607670"/>
                    </a:cubicBezTo>
                    <a:lnTo>
                      <a:pt x="0" y="92710"/>
                    </a:lnTo>
                    <a:cubicBezTo>
                      <a:pt x="0" y="41910"/>
                      <a:pt x="41910" y="0"/>
                      <a:pt x="92710" y="0"/>
                    </a:cubicBezTo>
                    <a:lnTo>
                      <a:pt x="2126692" y="0"/>
                    </a:lnTo>
                    <a:cubicBezTo>
                      <a:pt x="2177492" y="0"/>
                      <a:pt x="2219402" y="41910"/>
                      <a:pt x="2219402" y="92710"/>
                    </a:cubicBezTo>
                    <a:lnTo>
                      <a:pt x="2219402" y="606400"/>
                    </a:lnTo>
                    <a:cubicBezTo>
                      <a:pt x="2220671" y="658470"/>
                      <a:pt x="2178761" y="700380"/>
                      <a:pt x="2127961" y="700380"/>
                    </a:cubicBezTo>
                    <a:close/>
                  </a:path>
                </a:pathLst>
              </a:custGeom>
              <a:solidFill>
                <a:srgbClr val="AFCA0B">
                  <a:alpha val="49804"/>
                </a:srgbClr>
              </a:solidFill>
            </p:spPr>
            <p:txBody>
              <a:bodyPr/>
              <a:lstStyle/>
              <a:p>
                <a:endParaRPr lang="en-US"/>
              </a:p>
            </p:txBody>
          </p:sp>
          <p:sp>
            <p:nvSpPr>
              <p:cNvPr id="74" name="Freeform 74"/>
              <p:cNvSpPr/>
              <p:nvPr/>
            </p:nvSpPr>
            <p:spPr>
              <a:xfrm>
                <a:off x="0" y="0"/>
                <a:ext cx="2284172" cy="763880"/>
              </a:xfrm>
              <a:custGeom>
                <a:avLst/>
                <a:gdLst/>
                <a:ahLst/>
                <a:cxnLst/>
                <a:rect l="l" t="t" r="r" b="b"/>
                <a:pathLst>
                  <a:path w="2284172" h="763880">
                    <a:moveTo>
                      <a:pt x="2159711" y="59690"/>
                    </a:moveTo>
                    <a:cubicBezTo>
                      <a:pt x="2195271" y="59690"/>
                      <a:pt x="2224481" y="88900"/>
                      <a:pt x="2224481" y="124460"/>
                    </a:cubicBezTo>
                    <a:lnTo>
                      <a:pt x="2224481" y="639420"/>
                    </a:lnTo>
                    <a:cubicBezTo>
                      <a:pt x="2224481" y="674980"/>
                      <a:pt x="2195271" y="704190"/>
                      <a:pt x="2159711" y="704190"/>
                    </a:cubicBezTo>
                    <a:lnTo>
                      <a:pt x="124460" y="704190"/>
                    </a:lnTo>
                    <a:cubicBezTo>
                      <a:pt x="88900" y="704190"/>
                      <a:pt x="59690" y="674980"/>
                      <a:pt x="59690" y="639420"/>
                    </a:cubicBezTo>
                    <a:lnTo>
                      <a:pt x="59690" y="124460"/>
                    </a:lnTo>
                    <a:cubicBezTo>
                      <a:pt x="59690" y="88900"/>
                      <a:pt x="88900" y="59690"/>
                      <a:pt x="124460" y="59690"/>
                    </a:cubicBezTo>
                    <a:lnTo>
                      <a:pt x="2159712" y="59690"/>
                    </a:lnTo>
                    <a:moveTo>
                      <a:pt x="2159712" y="0"/>
                    </a:moveTo>
                    <a:lnTo>
                      <a:pt x="124460" y="0"/>
                    </a:lnTo>
                    <a:cubicBezTo>
                      <a:pt x="55880" y="0"/>
                      <a:pt x="0" y="55880"/>
                      <a:pt x="0" y="124460"/>
                    </a:cubicBezTo>
                    <a:lnTo>
                      <a:pt x="0" y="639420"/>
                    </a:lnTo>
                    <a:cubicBezTo>
                      <a:pt x="0" y="708000"/>
                      <a:pt x="55880" y="763880"/>
                      <a:pt x="124460" y="763880"/>
                    </a:cubicBezTo>
                    <a:lnTo>
                      <a:pt x="2159712" y="763880"/>
                    </a:lnTo>
                    <a:cubicBezTo>
                      <a:pt x="2228292" y="763880"/>
                      <a:pt x="2284172" y="708000"/>
                      <a:pt x="2284172" y="639420"/>
                    </a:cubicBezTo>
                    <a:lnTo>
                      <a:pt x="2284172" y="124460"/>
                    </a:lnTo>
                    <a:cubicBezTo>
                      <a:pt x="2284172" y="55880"/>
                      <a:pt x="2228292" y="0"/>
                      <a:pt x="2159712" y="0"/>
                    </a:cubicBezTo>
                    <a:close/>
                  </a:path>
                </a:pathLst>
              </a:custGeom>
              <a:solidFill>
                <a:srgbClr val="AFCA0B">
                  <a:alpha val="49804"/>
                </a:srgbClr>
              </a:solidFill>
            </p:spPr>
            <p:txBody>
              <a:bodyPr/>
              <a:lstStyle/>
              <a:p>
                <a:endParaRPr lang="en-US"/>
              </a:p>
            </p:txBody>
          </p:sp>
        </p:grpSp>
        <p:grpSp>
          <p:nvGrpSpPr>
            <p:cNvPr id="75" name="Group 75"/>
            <p:cNvGrpSpPr/>
            <p:nvPr/>
          </p:nvGrpSpPr>
          <p:grpSpPr>
            <a:xfrm>
              <a:off x="14314248" y="7086600"/>
              <a:ext cx="1463429" cy="489405"/>
              <a:chOff x="0" y="0"/>
              <a:chExt cx="2284172" cy="763880"/>
            </a:xfrm>
          </p:grpSpPr>
          <p:sp>
            <p:nvSpPr>
              <p:cNvPr id="76" name="Freeform 76"/>
              <p:cNvSpPr/>
              <p:nvPr/>
            </p:nvSpPr>
            <p:spPr>
              <a:xfrm>
                <a:off x="31750" y="31750"/>
                <a:ext cx="2219430" cy="700380"/>
              </a:xfrm>
              <a:custGeom>
                <a:avLst/>
                <a:gdLst/>
                <a:ahLst/>
                <a:cxnLst/>
                <a:rect l="l" t="t" r="r" b="b"/>
                <a:pathLst>
                  <a:path w="2219430" h="700380">
                    <a:moveTo>
                      <a:pt x="2127961" y="700380"/>
                    </a:moveTo>
                    <a:lnTo>
                      <a:pt x="92710" y="700380"/>
                    </a:lnTo>
                    <a:cubicBezTo>
                      <a:pt x="41910" y="700380"/>
                      <a:pt x="0" y="658470"/>
                      <a:pt x="0" y="607670"/>
                    </a:cubicBezTo>
                    <a:lnTo>
                      <a:pt x="0" y="92710"/>
                    </a:lnTo>
                    <a:cubicBezTo>
                      <a:pt x="0" y="41910"/>
                      <a:pt x="41910" y="0"/>
                      <a:pt x="92710" y="0"/>
                    </a:cubicBezTo>
                    <a:lnTo>
                      <a:pt x="2126692" y="0"/>
                    </a:lnTo>
                    <a:cubicBezTo>
                      <a:pt x="2177492" y="0"/>
                      <a:pt x="2219402" y="41910"/>
                      <a:pt x="2219402" y="92710"/>
                    </a:cubicBezTo>
                    <a:lnTo>
                      <a:pt x="2219402" y="606400"/>
                    </a:lnTo>
                    <a:cubicBezTo>
                      <a:pt x="2220671" y="658470"/>
                      <a:pt x="2178761" y="700380"/>
                      <a:pt x="2127961" y="700380"/>
                    </a:cubicBezTo>
                    <a:close/>
                  </a:path>
                </a:pathLst>
              </a:custGeom>
              <a:solidFill>
                <a:srgbClr val="AFCA0B">
                  <a:alpha val="49804"/>
                </a:srgbClr>
              </a:solidFill>
            </p:spPr>
            <p:txBody>
              <a:bodyPr/>
              <a:lstStyle/>
              <a:p>
                <a:endParaRPr lang="en-US"/>
              </a:p>
            </p:txBody>
          </p:sp>
          <p:sp>
            <p:nvSpPr>
              <p:cNvPr id="77" name="Freeform 77"/>
              <p:cNvSpPr/>
              <p:nvPr/>
            </p:nvSpPr>
            <p:spPr>
              <a:xfrm>
                <a:off x="0" y="0"/>
                <a:ext cx="2284172" cy="763880"/>
              </a:xfrm>
              <a:custGeom>
                <a:avLst/>
                <a:gdLst/>
                <a:ahLst/>
                <a:cxnLst/>
                <a:rect l="l" t="t" r="r" b="b"/>
                <a:pathLst>
                  <a:path w="2284172" h="763880">
                    <a:moveTo>
                      <a:pt x="2159711" y="59690"/>
                    </a:moveTo>
                    <a:cubicBezTo>
                      <a:pt x="2195271" y="59690"/>
                      <a:pt x="2224481" y="88900"/>
                      <a:pt x="2224481" y="124460"/>
                    </a:cubicBezTo>
                    <a:lnTo>
                      <a:pt x="2224481" y="639420"/>
                    </a:lnTo>
                    <a:cubicBezTo>
                      <a:pt x="2224481" y="674980"/>
                      <a:pt x="2195271" y="704190"/>
                      <a:pt x="2159711" y="704190"/>
                    </a:cubicBezTo>
                    <a:lnTo>
                      <a:pt x="124460" y="704190"/>
                    </a:lnTo>
                    <a:cubicBezTo>
                      <a:pt x="88900" y="704190"/>
                      <a:pt x="59690" y="674980"/>
                      <a:pt x="59690" y="639420"/>
                    </a:cubicBezTo>
                    <a:lnTo>
                      <a:pt x="59690" y="124460"/>
                    </a:lnTo>
                    <a:cubicBezTo>
                      <a:pt x="59690" y="88900"/>
                      <a:pt x="88900" y="59690"/>
                      <a:pt x="124460" y="59690"/>
                    </a:cubicBezTo>
                    <a:lnTo>
                      <a:pt x="2159712" y="59690"/>
                    </a:lnTo>
                    <a:moveTo>
                      <a:pt x="2159712" y="0"/>
                    </a:moveTo>
                    <a:lnTo>
                      <a:pt x="124460" y="0"/>
                    </a:lnTo>
                    <a:cubicBezTo>
                      <a:pt x="55880" y="0"/>
                      <a:pt x="0" y="55880"/>
                      <a:pt x="0" y="124460"/>
                    </a:cubicBezTo>
                    <a:lnTo>
                      <a:pt x="0" y="639420"/>
                    </a:lnTo>
                    <a:cubicBezTo>
                      <a:pt x="0" y="708000"/>
                      <a:pt x="55880" y="763880"/>
                      <a:pt x="124460" y="763880"/>
                    </a:cubicBezTo>
                    <a:lnTo>
                      <a:pt x="2159712" y="763880"/>
                    </a:lnTo>
                    <a:cubicBezTo>
                      <a:pt x="2228292" y="763880"/>
                      <a:pt x="2284172" y="708000"/>
                      <a:pt x="2284172" y="639420"/>
                    </a:cubicBezTo>
                    <a:lnTo>
                      <a:pt x="2284172" y="124460"/>
                    </a:lnTo>
                    <a:cubicBezTo>
                      <a:pt x="2284172" y="55880"/>
                      <a:pt x="2228292" y="0"/>
                      <a:pt x="2159712" y="0"/>
                    </a:cubicBezTo>
                    <a:close/>
                  </a:path>
                </a:pathLst>
              </a:custGeom>
              <a:solidFill>
                <a:srgbClr val="AFCA0B">
                  <a:alpha val="49804"/>
                </a:srgbClr>
              </a:solidFill>
            </p:spPr>
            <p:txBody>
              <a:bodyPr/>
              <a:lstStyle/>
              <a:p>
                <a:endParaRPr lang="en-US"/>
              </a:p>
            </p:txBody>
          </p:sp>
        </p:grpSp>
        <p:grpSp>
          <p:nvGrpSpPr>
            <p:cNvPr id="78" name="Group 78"/>
            <p:cNvGrpSpPr/>
            <p:nvPr/>
          </p:nvGrpSpPr>
          <p:grpSpPr>
            <a:xfrm>
              <a:off x="14296599" y="5420975"/>
              <a:ext cx="1463429" cy="489405"/>
              <a:chOff x="0" y="0"/>
              <a:chExt cx="2284172" cy="763880"/>
            </a:xfrm>
          </p:grpSpPr>
          <p:sp>
            <p:nvSpPr>
              <p:cNvPr id="79" name="Freeform 79"/>
              <p:cNvSpPr/>
              <p:nvPr/>
            </p:nvSpPr>
            <p:spPr>
              <a:xfrm>
                <a:off x="31750" y="31750"/>
                <a:ext cx="2219430" cy="700380"/>
              </a:xfrm>
              <a:custGeom>
                <a:avLst/>
                <a:gdLst/>
                <a:ahLst/>
                <a:cxnLst/>
                <a:rect l="l" t="t" r="r" b="b"/>
                <a:pathLst>
                  <a:path w="2219430" h="700380">
                    <a:moveTo>
                      <a:pt x="2127961" y="700380"/>
                    </a:moveTo>
                    <a:lnTo>
                      <a:pt x="92710" y="700380"/>
                    </a:lnTo>
                    <a:cubicBezTo>
                      <a:pt x="41910" y="700380"/>
                      <a:pt x="0" y="658470"/>
                      <a:pt x="0" y="607670"/>
                    </a:cubicBezTo>
                    <a:lnTo>
                      <a:pt x="0" y="92710"/>
                    </a:lnTo>
                    <a:cubicBezTo>
                      <a:pt x="0" y="41910"/>
                      <a:pt x="41910" y="0"/>
                      <a:pt x="92710" y="0"/>
                    </a:cubicBezTo>
                    <a:lnTo>
                      <a:pt x="2126692" y="0"/>
                    </a:lnTo>
                    <a:cubicBezTo>
                      <a:pt x="2177492" y="0"/>
                      <a:pt x="2219402" y="41910"/>
                      <a:pt x="2219402" y="92710"/>
                    </a:cubicBezTo>
                    <a:lnTo>
                      <a:pt x="2219402" y="606400"/>
                    </a:lnTo>
                    <a:cubicBezTo>
                      <a:pt x="2220671" y="658470"/>
                      <a:pt x="2178761" y="700380"/>
                      <a:pt x="2127961" y="700380"/>
                    </a:cubicBezTo>
                    <a:close/>
                  </a:path>
                </a:pathLst>
              </a:custGeom>
              <a:solidFill>
                <a:srgbClr val="AFCA0B">
                  <a:alpha val="49804"/>
                </a:srgbClr>
              </a:solidFill>
            </p:spPr>
            <p:txBody>
              <a:bodyPr/>
              <a:lstStyle/>
              <a:p>
                <a:endParaRPr lang="en-US"/>
              </a:p>
            </p:txBody>
          </p:sp>
          <p:sp>
            <p:nvSpPr>
              <p:cNvPr id="80" name="Freeform 80"/>
              <p:cNvSpPr/>
              <p:nvPr/>
            </p:nvSpPr>
            <p:spPr>
              <a:xfrm>
                <a:off x="0" y="0"/>
                <a:ext cx="2284172" cy="763880"/>
              </a:xfrm>
              <a:custGeom>
                <a:avLst/>
                <a:gdLst/>
                <a:ahLst/>
                <a:cxnLst/>
                <a:rect l="l" t="t" r="r" b="b"/>
                <a:pathLst>
                  <a:path w="2284172" h="763880">
                    <a:moveTo>
                      <a:pt x="2159711" y="59690"/>
                    </a:moveTo>
                    <a:cubicBezTo>
                      <a:pt x="2195271" y="59690"/>
                      <a:pt x="2224481" y="88900"/>
                      <a:pt x="2224481" y="124460"/>
                    </a:cubicBezTo>
                    <a:lnTo>
                      <a:pt x="2224481" y="639420"/>
                    </a:lnTo>
                    <a:cubicBezTo>
                      <a:pt x="2224481" y="674980"/>
                      <a:pt x="2195271" y="704190"/>
                      <a:pt x="2159711" y="704190"/>
                    </a:cubicBezTo>
                    <a:lnTo>
                      <a:pt x="124460" y="704190"/>
                    </a:lnTo>
                    <a:cubicBezTo>
                      <a:pt x="88900" y="704190"/>
                      <a:pt x="59690" y="674980"/>
                      <a:pt x="59690" y="639420"/>
                    </a:cubicBezTo>
                    <a:lnTo>
                      <a:pt x="59690" y="124460"/>
                    </a:lnTo>
                    <a:cubicBezTo>
                      <a:pt x="59690" y="88900"/>
                      <a:pt x="88900" y="59690"/>
                      <a:pt x="124460" y="59690"/>
                    </a:cubicBezTo>
                    <a:lnTo>
                      <a:pt x="2159712" y="59690"/>
                    </a:lnTo>
                    <a:moveTo>
                      <a:pt x="2159712" y="0"/>
                    </a:moveTo>
                    <a:lnTo>
                      <a:pt x="124460" y="0"/>
                    </a:lnTo>
                    <a:cubicBezTo>
                      <a:pt x="55880" y="0"/>
                      <a:pt x="0" y="55880"/>
                      <a:pt x="0" y="124460"/>
                    </a:cubicBezTo>
                    <a:lnTo>
                      <a:pt x="0" y="639420"/>
                    </a:lnTo>
                    <a:cubicBezTo>
                      <a:pt x="0" y="708000"/>
                      <a:pt x="55880" y="763880"/>
                      <a:pt x="124460" y="763880"/>
                    </a:cubicBezTo>
                    <a:lnTo>
                      <a:pt x="2159712" y="763880"/>
                    </a:lnTo>
                    <a:cubicBezTo>
                      <a:pt x="2228292" y="763880"/>
                      <a:pt x="2284172" y="708000"/>
                      <a:pt x="2284172" y="639420"/>
                    </a:cubicBezTo>
                    <a:lnTo>
                      <a:pt x="2284172" y="124460"/>
                    </a:lnTo>
                    <a:cubicBezTo>
                      <a:pt x="2284172" y="55880"/>
                      <a:pt x="2228292" y="0"/>
                      <a:pt x="2159712" y="0"/>
                    </a:cubicBezTo>
                    <a:close/>
                  </a:path>
                </a:pathLst>
              </a:custGeom>
              <a:solidFill>
                <a:srgbClr val="AFCA0B">
                  <a:alpha val="49804"/>
                </a:srgbClr>
              </a:solidFill>
            </p:spPr>
            <p:txBody>
              <a:bodyPr/>
              <a:lstStyle/>
              <a:p>
                <a:endParaRPr lang="en-US"/>
              </a:p>
            </p:txBody>
          </p:sp>
        </p:grpSp>
        <p:sp>
          <p:nvSpPr>
            <p:cNvPr id="81" name="Freeform 81"/>
            <p:cNvSpPr/>
            <p:nvPr/>
          </p:nvSpPr>
          <p:spPr>
            <a:xfrm>
              <a:off x="14588710" y="2884675"/>
              <a:ext cx="781701" cy="615590"/>
            </a:xfrm>
            <a:custGeom>
              <a:avLst/>
              <a:gdLst/>
              <a:ahLst/>
              <a:cxnLst/>
              <a:rect l="l" t="t" r="r" b="b"/>
              <a:pathLst>
                <a:path w="781701" h="615590">
                  <a:moveTo>
                    <a:pt x="0" y="0"/>
                  </a:moveTo>
                  <a:lnTo>
                    <a:pt x="781701" y="0"/>
                  </a:lnTo>
                  <a:lnTo>
                    <a:pt x="781701" y="615590"/>
                  </a:lnTo>
                  <a:lnTo>
                    <a:pt x="0" y="615590"/>
                  </a:lnTo>
                  <a:lnTo>
                    <a:pt x="0" y="0"/>
                  </a:lnTo>
                  <a:close/>
                </a:path>
              </a:pathLst>
            </a:custGeom>
            <a:blipFill>
              <a:blip r:embed="rId12"/>
              <a:stretch>
                <a:fillRect/>
              </a:stretch>
            </a:blipFill>
          </p:spPr>
          <p:txBody>
            <a:bodyPr/>
            <a:lstStyle/>
            <a:p>
              <a:endParaRPr lang="en-US"/>
            </a:p>
          </p:txBody>
        </p:sp>
        <p:sp>
          <p:nvSpPr>
            <p:cNvPr id="82" name="Freeform 82"/>
            <p:cNvSpPr/>
            <p:nvPr/>
          </p:nvSpPr>
          <p:spPr>
            <a:xfrm>
              <a:off x="14591563" y="6081893"/>
              <a:ext cx="873501" cy="924340"/>
            </a:xfrm>
            <a:custGeom>
              <a:avLst/>
              <a:gdLst/>
              <a:ahLst/>
              <a:cxnLst/>
              <a:rect l="l" t="t" r="r" b="b"/>
              <a:pathLst>
                <a:path w="873501" h="924340">
                  <a:moveTo>
                    <a:pt x="0" y="0"/>
                  </a:moveTo>
                  <a:lnTo>
                    <a:pt x="873501" y="0"/>
                  </a:lnTo>
                  <a:lnTo>
                    <a:pt x="873501" y="924340"/>
                  </a:lnTo>
                  <a:lnTo>
                    <a:pt x="0" y="924340"/>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83" name="Freeform 83"/>
            <p:cNvSpPr/>
            <p:nvPr/>
          </p:nvSpPr>
          <p:spPr>
            <a:xfrm>
              <a:off x="14506882" y="4484649"/>
              <a:ext cx="1024446" cy="770896"/>
            </a:xfrm>
            <a:custGeom>
              <a:avLst/>
              <a:gdLst/>
              <a:ahLst/>
              <a:cxnLst/>
              <a:rect l="l" t="t" r="r" b="b"/>
              <a:pathLst>
                <a:path w="1024446" h="770896">
                  <a:moveTo>
                    <a:pt x="0" y="0"/>
                  </a:moveTo>
                  <a:lnTo>
                    <a:pt x="1024447" y="0"/>
                  </a:lnTo>
                  <a:lnTo>
                    <a:pt x="1024447" y="770896"/>
                  </a:lnTo>
                  <a:lnTo>
                    <a:pt x="0" y="770896"/>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05" name="TextBox 105"/>
            <p:cNvSpPr txBox="1"/>
            <p:nvPr/>
          </p:nvSpPr>
          <p:spPr>
            <a:xfrm>
              <a:off x="11273199" y="3809980"/>
              <a:ext cx="1259540" cy="350673"/>
            </a:xfrm>
            <a:prstGeom prst="rect">
              <a:avLst/>
            </a:prstGeom>
          </p:spPr>
          <p:txBody>
            <a:bodyPr lIns="0" tIns="0" rIns="0" bIns="0" rtlCol="0" anchor="t">
              <a:spAutoFit/>
            </a:bodyPr>
            <a:lstStyle/>
            <a:p>
              <a:pPr algn="ctr">
                <a:lnSpc>
                  <a:spcPts val="884"/>
                </a:lnSpc>
              </a:pPr>
              <a:r>
                <a:rPr lang="en-US" sz="884" spc="-22">
                  <a:solidFill>
                    <a:srgbClr val="000000"/>
                  </a:solidFill>
                  <a:latin typeface="Helvetica Now"/>
                  <a:ea typeface="Helvetica Now"/>
                  <a:cs typeface="Helvetica Now"/>
                  <a:sym typeface="Helvetica Now"/>
                </a:rPr>
                <a:t>B. To take something old and turn it into something new.</a:t>
              </a:r>
            </a:p>
          </p:txBody>
        </p:sp>
        <p:sp>
          <p:nvSpPr>
            <p:cNvPr id="106" name="TextBox 106"/>
            <p:cNvSpPr txBox="1"/>
            <p:nvPr/>
          </p:nvSpPr>
          <p:spPr>
            <a:xfrm>
              <a:off x="12816093" y="5504987"/>
              <a:ext cx="1282092" cy="350673"/>
            </a:xfrm>
            <a:prstGeom prst="rect">
              <a:avLst/>
            </a:prstGeom>
          </p:spPr>
          <p:txBody>
            <a:bodyPr lIns="0" tIns="0" rIns="0" bIns="0" rtlCol="0" anchor="t">
              <a:spAutoFit/>
            </a:bodyPr>
            <a:lstStyle/>
            <a:p>
              <a:pPr algn="ctr">
                <a:lnSpc>
                  <a:spcPts val="884"/>
                </a:lnSpc>
              </a:pPr>
              <a:r>
                <a:rPr lang="en-US" sz="884" spc="-22">
                  <a:solidFill>
                    <a:srgbClr val="000000"/>
                  </a:solidFill>
                  <a:latin typeface="Helvetica Now"/>
                  <a:ea typeface="Helvetica Now"/>
                  <a:cs typeface="Helvetica Now"/>
                  <a:sym typeface="Helvetica Now"/>
                </a:rPr>
                <a:t>G. A special box where used batteries are dropped off safely.</a:t>
              </a:r>
            </a:p>
          </p:txBody>
        </p:sp>
        <p:sp>
          <p:nvSpPr>
            <p:cNvPr id="107" name="TextBox 107"/>
            <p:cNvSpPr txBox="1"/>
            <p:nvPr/>
          </p:nvSpPr>
          <p:spPr>
            <a:xfrm>
              <a:off x="9623020" y="5508692"/>
              <a:ext cx="1392255" cy="350673"/>
            </a:xfrm>
            <a:prstGeom prst="rect">
              <a:avLst/>
            </a:prstGeom>
          </p:spPr>
          <p:txBody>
            <a:bodyPr lIns="0" tIns="0" rIns="0" bIns="0" rtlCol="0" anchor="t">
              <a:spAutoFit/>
            </a:bodyPr>
            <a:lstStyle/>
            <a:p>
              <a:pPr algn="ctr">
                <a:lnSpc>
                  <a:spcPts val="884"/>
                </a:lnSpc>
              </a:pPr>
              <a:r>
                <a:rPr lang="en-US" sz="884" spc="-22">
                  <a:solidFill>
                    <a:srgbClr val="000000"/>
                  </a:solidFill>
                  <a:latin typeface="Helvetica Now"/>
                  <a:ea typeface="Helvetica Now"/>
                  <a:cs typeface="Helvetica Now"/>
                  <a:sym typeface="Helvetica Now"/>
                </a:rPr>
                <a:t>E. Something that can be dangerous for people and the planet.</a:t>
              </a:r>
            </a:p>
          </p:txBody>
        </p:sp>
        <p:sp>
          <p:nvSpPr>
            <p:cNvPr id="108" name="TextBox 108"/>
            <p:cNvSpPr txBox="1"/>
            <p:nvPr/>
          </p:nvSpPr>
          <p:spPr>
            <a:xfrm>
              <a:off x="9614674" y="3809980"/>
              <a:ext cx="1411188" cy="350673"/>
            </a:xfrm>
            <a:prstGeom prst="rect">
              <a:avLst/>
            </a:prstGeom>
          </p:spPr>
          <p:txBody>
            <a:bodyPr lIns="0" tIns="0" rIns="0" bIns="0" rtlCol="0" anchor="t">
              <a:spAutoFit/>
            </a:bodyPr>
            <a:lstStyle/>
            <a:p>
              <a:pPr algn="ctr">
                <a:lnSpc>
                  <a:spcPts val="884"/>
                </a:lnSpc>
              </a:pPr>
              <a:r>
                <a:rPr lang="en-US" sz="884" spc="-22">
                  <a:solidFill>
                    <a:srgbClr val="000000"/>
                  </a:solidFill>
                  <a:latin typeface="Helvetica Now"/>
                  <a:ea typeface="Helvetica Now"/>
                  <a:cs typeface="Helvetica Now"/>
                  <a:sym typeface="Helvetica Now"/>
                </a:rPr>
                <a:t>A. The small metal parts on a battery that let power flow in and out.</a:t>
              </a:r>
            </a:p>
          </p:txBody>
        </p:sp>
        <p:sp>
          <p:nvSpPr>
            <p:cNvPr id="109" name="TextBox 109"/>
            <p:cNvSpPr txBox="1"/>
            <p:nvPr/>
          </p:nvSpPr>
          <p:spPr>
            <a:xfrm>
              <a:off x="12801875" y="3817792"/>
              <a:ext cx="1326759" cy="350673"/>
            </a:xfrm>
            <a:prstGeom prst="rect">
              <a:avLst/>
            </a:prstGeom>
          </p:spPr>
          <p:txBody>
            <a:bodyPr lIns="0" tIns="0" rIns="0" bIns="0" rtlCol="0" anchor="t">
              <a:spAutoFit/>
            </a:bodyPr>
            <a:lstStyle/>
            <a:p>
              <a:pPr algn="ctr">
                <a:lnSpc>
                  <a:spcPts val="884"/>
                </a:lnSpc>
              </a:pPr>
              <a:r>
                <a:rPr lang="en-US" sz="884" spc="-22">
                  <a:solidFill>
                    <a:srgbClr val="000000"/>
                  </a:solidFill>
                  <a:latin typeface="Helvetica Now"/>
                  <a:ea typeface="Helvetica Now"/>
                  <a:cs typeface="Helvetica Now"/>
                  <a:sym typeface="Helvetica Now"/>
                </a:rPr>
                <a:t>C. Using materials over and over instead of throwing them away.</a:t>
              </a:r>
            </a:p>
          </p:txBody>
        </p:sp>
        <p:sp>
          <p:nvSpPr>
            <p:cNvPr id="110" name="TextBox 110"/>
            <p:cNvSpPr txBox="1"/>
            <p:nvPr/>
          </p:nvSpPr>
          <p:spPr>
            <a:xfrm>
              <a:off x="12854447" y="7170612"/>
              <a:ext cx="1232818" cy="350673"/>
            </a:xfrm>
            <a:prstGeom prst="rect">
              <a:avLst/>
            </a:prstGeom>
          </p:spPr>
          <p:txBody>
            <a:bodyPr lIns="0" tIns="0" rIns="0" bIns="0" rtlCol="0" anchor="t">
              <a:spAutoFit/>
            </a:bodyPr>
            <a:lstStyle/>
            <a:p>
              <a:pPr algn="ctr">
                <a:lnSpc>
                  <a:spcPts val="884"/>
                </a:lnSpc>
              </a:pPr>
              <a:r>
                <a:rPr lang="en-US" sz="884" spc="-22">
                  <a:solidFill>
                    <a:srgbClr val="000000"/>
                  </a:solidFill>
                  <a:latin typeface="Helvetica Now"/>
                  <a:ea typeface="Helvetica Now"/>
                  <a:cs typeface="Helvetica Now"/>
                  <a:sym typeface="Helvetica Now"/>
                </a:rPr>
                <a:t>K. To take something through steps to change or fix it.</a:t>
              </a:r>
            </a:p>
          </p:txBody>
        </p:sp>
        <p:sp>
          <p:nvSpPr>
            <p:cNvPr id="111" name="TextBox 111"/>
            <p:cNvSpPr txBox="1"/>
            <p:nvPr/>
          </p:nvSpPr>
          <p:spPr>
            <a:xfrm>
              <a:off x="11269856" y="5504987"/>
              <a:ext cx="1232818" cy="350673"/>
            </a:xfrm>
            <a:prstGeom prst="rect">
              <a:avLst/>
            </a:prstGeom>
          </p:spPr>
          <p:txBody>
            <a:bodyPr lIns="0" tIns="0" rIns="0" bIns="0" rtlCol="0" anchor="t">
              <a:spAutoFit/>
            </a:bodyPr>
            <a:lstStyle/>
            <a:p>
              <a:pPr algn="ctr">
                <a:lnSpc>
                  <a:spcPts val="884"/>
                </a:lnSpc>
              </a:pPr>
              <a:r>
                <a:rPr lang="en-US" sz="884" spc="-22">
                  <a:solidFill>
                    <a:srgbClr val="000000"/>
                  </a:solidFill>
                  <a:latin typeface="Helvetica Now"/>
                  <a:ea typeface="Helvetica Now"/>
                  <a:cs typeface="Helvetica Now"/>
                  <a:sym typeface="Helvetica Now"/>
                </a:rPr>
                <a:t>F. To put things into groups based on what they are.</a:t>
              </a:r>
            </a:p>
          </p:txBody>
        </p:sp>
        <p:sp>
          <p:nvSpPr>
            <p:cNvPr id="112" name="TextBox 112"/>
            <p:cNvSpPr txBox="1"/>
            <p:nvPr/>
          </p:nvSpPr>
          <p:spPr>
            <a:xfrm>
              <a:off x="9606908" y="7170612"/>
              <a:ext cx="1426720" cy="350673"/>
            </a:xfrm>
            <a:prstGeom prst="rect">
              <a:avLst/>
            </a:prstGeom>
          </p:spPr>
          <p:txBody>
            <a:bodyPr lIns="0" tIns="0" rIns="0" bIns="0" rtlCol="0" anchor="t">
              <a:spAutoFit/>
            </a:bodyPr>
            <a:lstStyle/>
            <a:p>
              <a:pPr algn="ctr">
                <a:lnSpc>
                  <a:spcPts val="884"/>
                </a:lnSpc>
              </a:pPr>
              <a:r>
                <a:rPr lang="en-US" sz="884" spc="-22">
                  <a:solidFill>
                    <a:srgbClr val="000000"/>
                  </a:solidFill>
                  <a:latin typeface="Helvetica Now"/>
                  <a:ea typeface="Helvetica Now"/>
                  <a:cs typeface="Helvetica Now"/>
                  <a:sym typeface="Helvetica Now"/>
                </a:rPr>
                <a:t>I. The world around us, like nature, animals and land that we should protect.</a:t>
              </a:r>
            </a:p>
          </p:txBody>
        </p:sp>
        <p:sp>
          <p:nvSpPr>
            <p:cNvPr id="114" name="TextBox 114"/>
            <p:cNvSpPr txBox="1"/>
            <p:nvPr/>
          </p:nvSpPr>
          <p:spPr>
            <a:xfrm>
              <a:off x="11180467" y="7114442"/>
              <a:ext cx="1454216" cy="466090"/>
            </a:xfrm>
            <a:prstGeom prst="rect">
              <a:avLst/>
            </a:prstGeom>
          </p:spPr>
          <p:txBody>
            <a:bodyPr lIns="0" tIns="0" rIns="0" bIns="0" rtlCol="0" anchor="t">
              <a:spAutoFit/>
            </a:bodyPr>
            <a:lstStyle/>
            <a:p>
              <a:pPr algn="ctr">
                <a:lnSpc>
                  <a:spcPts val="884"/>
                </a:lnSpc>
              </a:pPr>
              <a:r>
                <a:rPr lang="en-US" sz="884" spc="-22">
                  <a:solidFill>
                    <a:srgbClr val="000000"/>
                  </a:solidFill>
                  <a:latin typeface="Helvetica Now"/>
                  <a:ea typeface="Helvetica Now"/>
                  <a:cs typeface="Helvetica Now"/>
                  <a:sym typeface="Helvetica Now"/>
                </a:rPr>
                <a:t>J. The power we need to make things move or work, like turning on a light or using a toy.</a:t>
              </a:r>
            </a:p>
          </p:txBody>
        </p:sp>
        <p:sp>
          <p:nvSpPr>
            <p:cNvPr id="115" name="TextBox 115"/>
            <p:cNvSpPr txBox="1"/>
            <p:nvPr/>
          </p:nvSpPr>
          <p:spPr>
            <a:xfrm>
              <a:off x="14305646" y="3814042"/>
              <a:ext cx="1426921" cy="350673"/>
            </a:xfrm>
            <a:prstGeom prst="rect">
              <a:avLst/>
            </a:prstGeom>
          </p:spPr>
          <p:txBody>
            <a:bodyPr lIns="0" tIns="0" rIns="0" bIns="0" rtlCol="0" anchor="t">
              <a:spAutoFit/>
            </a:bodyPr>
            <a:lstStyle/>
            <a:p>
              <a:pPr algn="ctr">
                <a:lnSpc>
                  <a:spcPts val="884"/>
                </a:lnSpc>
              </a:pPr>
              <a:r>
                <a:rPr lang="en-US" sz="884" spc="-22">
                  <a:solidFill>
                    <a:srgbClr val="000000"/>
                  </a:solidFill>
                  <a:latin typeface="Helvetica Now"/>
                  <a:ea typeface="Helvetica Now"/>
                  <a:cs typeface="Helvetica Now"/>
                  <a:sym typeface="Helvetica Now"/>
                </a:rPr>
                <a:t>D. When you give energy back to a battery, so it can work again.</a:t>
              </a:r>
            </a:p>
          </p:txBody>
        </p:sp>
        <p:sp>
          <p:nvSpPr>
            <p:cNvPr id="116" name="TextBox 116"/>
            <p:cNvSpPr txBox="1"/>
            <p:nvPr/>
          </p:nvSpPr>
          <p:spPr>
            <a:xfrm>
              <a:off x="14308689" y="7114442"/>
              <a:ext cx="1439249" cy="466090"/>
            </a:xfrm>
            <a:prstGeom prst="rect">
              <a:avLst/>
            </a:prstGeom>
          </p:spPr>
          <p:txBody>
            <a:bodyPr lIns="0" tIns="0" rIns="0" bIns="0" rtlCol="0" anchor="t">
              <a:spAutoFit/>
            </a:bodyPr>
            <a:lstStyle/>
            <a:p>
              <a:pPr algn="ctr">
                <a:lnSpc>
                  <a:spcPts val="884"/>
                </a:lnSpc>
              </a:pPr>
              <a:r>
                <a:rPr lang="en-US" sz="884" spc="-22">
                  <a:solidFill>
                    <a:srgbClr val="000000"/>
                  </a:solidFill>
                  <a:latin typeface="Helvetica Now"/>
                  <a:ea typeface="Helvetica Now"/>
                  <a:cs typeface="Helvetica Now"/>
                  <a:sym typeface="Helvetica Now"/>
                </a:rPr>
                <a:t>L. The flow of tiny electric particles, called electrons, that move to make things work.</a:t>
              </a:r>
            </a:p>
          </p:txBody>
        </p:sp>
        <p:sp>
          <p:nvSpPr>
            <p:cNvPr id="117" name="TextBox 117"/>
            <p:cNvSpPr txBox="1"/>
            <p:nvPr/>
          </p:nvSpPr>
          <p:spPr>
            <a:xfrm>
              <a:off x="14321089" y="5457675"/>
              <a:ext cx="1438938" cy="466090"/>
            </a:xfrm>
            <a:prstGeom prst="rect">
              <a:avLst/>
            </a:prstGeom>
          </p:spPr>
          <p:txBody>
            <a:bodyPr lIns="0" tIns="0" rIns="0" bIns="0" rtlCol="0" anchor="t">
              <a:spAutoFit/>
            </a:bodyPr>
            <a:lstStyle/>
            <a:p>
              <a:pPr algn="ctr">
                <a:lnSpc>
                  <a:spcPts val="884"/>
                </a:lnSpc>
              </a:pPr>
              <a:r>
                <a:rPr lang="en-US" sz="884" spc="-22">
                  <a:solidFill>
                    <a:srgbClr val="000000"/>
                  </a:solidFill>
                  <a:latin typeface="Helvetica Now"/>
                  <a:ea typeface="Helvetica Now"/>
                  <a:cs typeface="Helvetica Now"/>
                  <a:sym typeface="Helvetica Now"/>
                </a:rPr>
                <a:t>H. When people make the air, water, or land dirty, which can hurt people, animals and nature.</a:t>
              </a:r>
            </a:p>
          </p:txBody>
        </p:sp>
      </p:grpSp>
      <p:grpSp>
        <p:nvGrpSpPr>
          <p:cNvPr id="137" name="Group 136">
            <a:extLst>
              <a:ext uri="{FF2B5EF4-FFF2-40B4-BE49-F238E27FC236}">
                <a16:creationId xmlns:a16="http://schemas.microsoft.com/office/drawing/2014/main" id="{898DFEE8-B5DE-7AC1-A6E4-0A6CAB4227F2}"/>
              </a:ext>
            </a:extLst>
          </p:cNvPr>
          <p:cNvGrpSpPr/>
          <p:nvPr/>
        </p:nvGrpSpPr>
        <p:grpSpPr>
          <a:xfrm>
            <a:off x="1069774" y="4739168"/>
            <a:ext cx="7909714" cy="1833896"/>
            <a:chOff x="2478267" y="4166089"/>
            <a:chExt cx="6286229" cy="1457485"/>
          </a:xfrm>
        </p:grpSpPr>
        <p:sp>
          <p:nvSpPr>
            <p:cNvPr id="88" name="TextBox 88"/>
            <p:cNvSpPr txBox="1"/>
            <p:nvPr/>
          </p:nvSpPr>
          <p:spPr>
            <a:xfrm>
              <a:off x="5630475" y="4365415"/>
              <a:ext cx="378647" cy="152414"/>
            </a:xfrm>
            <a:prstGeom prst="rect">
              <a:avLst/>
            </a:prstGeom>
          </p:spPr>
          <p:txBody>
            <a:bodyPr lIns="0" tIns="0" rIns="0" bIns="0" rtlCol="0" anchor="t">
              <a:spAutoFit/>
            </a:bodyPr>
            <a:lstStyle/>
            <a:p>
              <a:pPr algn="ctr">
                <a:lnSpc>
                  <a:spcPts val="1077"/>
                </a:lnSpc>
              </a:pPr>
              <a:r>
                <a:rPr lang="en-US" sz="1238" spc="-30">
                  <a:solidFill>
                    <a:srgbClr val="000000"/>
                  </a:solidFill>
                  <a:latin typeface="Helvetica Now"/>
                  <a:ea typeface="Helvetica Now"/>
                  <a:cs typeface="Helvetica Now"/>
                  <a:sym typeface="Helvetica Now"/>
                </a:rPr>
                <a:t>___</a:t>
              </a:r>
            </a:p>
          </p:txBody>
        </p:sp>
        <p:sp>
          <p:nvSpPr>
            <p:cNvPr id="89" name="TextBox 89"/>
            <p:cNvSpPr txBox="1"/>
            <p:nvPr/>
          </p:nvSpPr>
          <p:spPr>
            <a:xfrm>
              <a:off x="5630475" y="4873174"/>
              <a:ext cx="378647" cy="152414"/>
            </a:xfrm>
            <a:prstGeom prst="rect">
              <a:avLst/>
            </a:prstGeom>
          </p:spPr>
          <p:txBody>
            <a:bodyPr lIns="0" tIns="0" rIns="0" bIns="0" rtlCol="0" anchor="t">
              <a:spAutoFit/>
            </a:bodyPr>
            <a:lstStyle/>
            <a:p>
              <a:pPr algn="ctr">
                <a:lnSpc>
                  <a:spcPts val="1077"/>
                </a:lnSpc>
              </a:pPr>
              <a:r>
                <a:rPr lang="en-US" sz="1238" spc="-30">
                  <a:solidFill>
                    <a:srgbClr val="000000"/>
                  </a:solidFill>
                  <a:latin typeface="Helvetica Now"/>
                  <a:ea typeface="Helvetica Now"/>
                  <a:cs typeface="Helvetica Now"/>
                  <a:sym typeface="Helvetica Now"/>
                </a:rPr>
                <a:t>___</a:t>
              </a:r>
            </a:p>
          </p:txBody>
        </p:sp>
        <p:sp>
          <p:nvSpPr>
            <p:cNvPr id="90" name="TextBox 90"/>
            <p:cNvSpPr txBox="1"/>
            <p:nvPr/>
          </p:nvSpPr>
          <p:spPr>
            <a:xfrm>
              <a:off x="7242850" y="4351538"/>
              <a:ext cx="378647" cy="152414"/>
            </a:xfrm>
            <a:prstGeom prst="rect">
              <a:avLst/>
            </a:prstGeom>
          </p:spPr>
          <p:txBody>
            <a:bodyPr lIns="0" tIns="0" rIns="0" bIns="0" rtlCol="0" anchor="t">
              <a:spAutoFit/>
            </a:bodyPr>
            <a:lstStyle/>
            <a:p>
              <a:pPr algn="ctr">
                <a:lnSpc>
                  <a:spcPts val="1077"/>
                </a:lnSpc>
              </a:pPr>
              <a:r>
                <a:rPr lang="en-US" sz="1238" spc="-30">
                  <a:solidFill>
                    <a:srgbClr val="000000"/>
                  </a:solidFill>
                  <a:latin typeface="Helvetica Now"/>
                  <a:ea typeface="Helvetica Now"/>
                  <a:cs typeface="Helvetica Now"/>
                  <a:sym typeface="Helvetica Now"/>
                </a:rPr>
                <a:t>___</a:t>
              </a:r>
            </a:p>
          </p:txBody>
        </p:sp>
        <p:sp>
          <p:nvSpPr>
            <p:cNvPr id="91" name="TextBox 91"/>
            <p:cNvSpPr txBox="1"/>
            <p:nvPr/>
          </p:nvSpPr>
          <p:spPr>
            <a:xfrm>
              <a:off x="7242850" y="4859296"/>
              <a:ext cx="378647" cy="152414"/>
            </a:xfrm>
            <a:prstGeom prst="rect">
              <a:avLst/>
            </a:prstGeom>
          </p:spPr>
          <p:txBody>
            <a:bodyPr lIns="0" tIns="0" rIns="0" bIns="0" rtlCol="0" anchor="t">
              <a:spAutoFit/>
            </a:bodyPr>
            <a:lstStyle/>
            <a:p>
              <a:pPr algn="ctr">
                <a:lnSpc>
                  <a:spcPts val="1077"/>
                </a:lnSpc>
              </a:pPr>
              <a:r>
                <a:rPr lang="en-US" sz="1238" spc="-30">
                  <a:solidFill>
                    <a:srgbClr val="000000"/>
                  </a:solidFill>
                  <a:latin typeface="Helvetica Now"/>
                  <a:ea typeface="Helvetica Now"/>
                  <a:cs typeface="Helvetica Now"/>
                  <a:sym typeface="Helvetica Now"/>
                </a:rPr>
                <a:t>___</a:t>
              </a:r>
            </a:p>
          </p:txBody>
        </p:sp>
        <p:grpSp>
          <p:nvGrpSpPr>
            <p:cNvPr id="92" name="Group 92"/>
            <p:cNvGrpSpPr/>
            <p:nvPr/>
          </p:nvGrpSpPr>
          <p:grpSpPr>
            <a:xfrm>
              <a:off x="2478267" y="4166089"/>
              <a:ext cx="6279355" cy="996178"/>
              <a:chOff x="0" y="0"/>
              <a:chExt cx="2638505" cy="418582"/>
            </a:xfrm>
          </p:grpSpPr>
          <p:sp>
            <p:nvSpPr>
              <p:cNvPr id="93" name="Freeform 93"/>
              <p:cNvSpPr/>
              <p:nvPr/>
            </p:nvSpPr>
            <p:spPr>
              <a:xfrm>
                <a:off x="0" y="0"/>
                <a:ext cx="2638505" cy="418582"/>
              </a:xfrm>
              <a:custGeom>
                <a:avLst/>
                <a:gdLst/>
                <a:ahLst/>
                <a:cxnLst/>
                <a:rect l="l" t="t" r="r" b="b"/>
                <a:pathLst>
                  <a:path w="2638505" h="418582">
                    <a:moveTo>
                      <a:pt x="0" y="0"/>
                    </a:moveTo>
                    <a:lnTo>
                      <a:pt x="2638505" y="0"/>
                    </a:lnTo>
                    <a:lnTo>
                      <a:pt x="2638505" y="418582"/>
                    </a:lnTo>
                    <a:lnTo>
                      <a:pt x="0" y="418582"/>
                    </a:lnTo>
                    <a:close/>
                  </a:path>
                </a:pathLst>
              </a:custGeom>
              <a:ln w="19050" cap="sq">
                <a:solidFill>
                  <a:srgbClr val="000000"/>
                </a:solidFill>
                <a:prstDash val="lgDash"/>
                <a:miter/>
              </a:ln>
            </p:spPr>
            <p:txBody>
              <a:bodyPr/>
              <a:lstStyle/>
              <a:p>
                <a:endParaRPr lang="en-US"/>
              </a:p>
            </p:txBody>
          </p:sp>
          <p:sp>
            <p:nvSpPr>
              <p:cNvPr id="94" name="TextBox 94"/>
              <p:cNvSpPr txBox="1"/>
              <p:nvPr/>
            </p:nvSpPr>
            <p:spPr>
              <a:xfrm>
                <a:off x="0" y="-28575"/>
                <a:ext cx="2638505" cy="447157"/>
              </a:xfrm>
              <a:prstGeom prst="rect">
                <a:avLst/>
              </a:prstGeom>
            </p:spPr>
            <p:txBody>
              <a:bodyPr lIns="46476" tIns="46476" rIns="46476" bIns="46476" rtlCol="0" anchor="ctr"/>
              <a:lstStyle/>
              <a:p>
                <a:pPr algn="ctr">
                  <a:lnSpc>
                    <a:spcPts val="2242"/>
                  </a:lnSpc>
                </a:pPr>
                <a:endParaRPr/>
              </a:p>
            </p:txBody>
          </p:sp>
        </p:grpSp>
        <p:sp>
          <p:nvSpPr>
            <p:cNvPr id="95" name="TextBox 95"/>
            <p:cNvSpPr txBox="1"/>
            <p:nvPr/>
          </p:nvSpPr>
          <p:spPr>
            <a:xfrm>
              <a:off x="2493843" y="5348372"/>
              <a:ext cx="378647" cy="152414"/>
            </a:xfrm>
            <a:prstGeom prst="rect">
              <a:avLst/>
            </a:prstGeom>
          </p:spPr>
          <p:txBody>
            <a:bodyPr lIns="0" tIns="0" rIns="0" bIns="0" rtlCol="0" anchor="t">
              <a:spAutoFit/>
            </a:bodyPr>
            <a:lstStyle/>
            <a:p>
              <a:pPr algn="ctr">
                <a:lnSpc>
                  <a:spcPts val="1077"/>
                </a:lnSpc>
              </a:pPr>
              <a:r>
                <a:rPr lang="en-US" sz="1238" spc="-30">
                  <a:solidFill>
                    <a:srgbClr val="000000"/>
                  </a:solidFill>
                  <a:latin typeface="Helvetica Now"/>
                  <a:ea typeface="Helvetica Now"/>
                  <a:cs typeface="Helvetica Now"/>
                  <a:sym typeface="Helvetica Now"/>
                </a:rPr>
                <a:t>___</a:t>
              </a:r>
            </a:p>
          </p:txBody>
        </p:sp>
        <p:sp>
          <p:nvSpPr>
            <p:cNvPr id="96" name="AutoShape 96"/>
            <p:cNvSpPr/>
            <p:nvPr/>
          </p:nvSpPr>
          <p:spPr>
            <a:xfrm flipV="1">
              <a:off x="2488255" y="4664178"/>
              <a:ext cx="6269367" cy="0"/>
            </a:xfrm>
            <a:prstGeom prst="line">
              <a:avLst/>
            </a:prstGeom>
            <a:ln w="19050" cap="flat">
              <a:solidFill>
                <a:srgbClr val="000000"/>
              </a:solidFill>
              <a:prstDash val="lgDash"/>
              <a:headEnd type="none" w="sm" len="sm"/>
              <a:tailEnd type="none" w="sm" len="sm"/>
            </a:ln>
          </p:spPr>
          <p:txBody>
            <a:bodyPr/>
            <a:lstStyle/>
            <a:p>
              <a:endParaRPr lang="en-US"/>
            </a:p>
          </p:txBody>
        </p:sp>
        <p:sp>
          <p:nvSpPr>
            <p:cNvPr id="97" name="AutoShape 97"/>
            <p:cNvSpPr/>
            <p:nvPr/>
          </p:nvSpPr>
          <p:spPr>
            <a:xfrm flipV="1">
              <a:off x="5617809" y="4166089"/>
              <a:ext cx="0" cy="1450278"/>
            </a:xfrm>
            <a:prstGeom prst="line">
              <a:avLst/>
            </a:prstGeom>
            <a:ln w="19050" cap="flat">
              <a:solidFill>
                <a:srgbClr val="000000"/>
              </a:solidFill>
              <a:prstDash val="lgDash"/>
              <a:headEnd type="none" w="sm" len="sm"/>
              <a:tailEnd type="none" w="sm" len="sm"/>
            </a:ln>
          </p:spPr>
          <p:txBody>
            <a:bodyPr/>
            <a:lstStyle/>
            <a:p>
              <a:endParaRPr lang="en-US"/>
            </a:p>
          </p:txBody>
        </p:sp>
        <p:sp>
          <p:nvSpPr>
            <p:cNvPr id="98" name="AutoShape 98"/>
            <p:cNvSpPr/>
            <p:nvPr/>
          </p:nvSpPr>
          <p:spPr>
            <a:xfrm flipH="1" flipV="1">
              <a:off x="4084933" y="4173990"/>
              <a:ext cx="7902" cy="1449582"/>
            </a:xfrm>
            <a:prstGeom prst="line">
              <a:avLst/>
            </a:prstGeom>
            <a:ln w="19050" cap="flat">
              <a:solidFill>
                <a:srgbClr val="000000"/>
              </a:solidFill>
              <a:prstDash val="lgDash"/>
              <a:headEnd type="none" w="sm" len="sm"/>
              <a:tailEnd type="none" w="sm" len="sm"/>
            </a:ln>
          </p:spPr>
          <p:txBody>
            <a:bodyPr/>
            <a:lstStyle/>
            <a:p>
              <a:endParaRPr lang="en-US"/>
            </a:p>
          </p:txBody>
        </p:sp>
        <p:sp>
          <p:nvSpPr>
            <p:cNvPr id="99" name="AutoShape 99"/>
            <p:cNvSpPr/>
            <p:nvPr/>
          </p:nvSpPr>
          <p:spPr>
            <a:xfrm>
              <a:off x="2483261" y="5623572"/>
              <a:ext cx="6274361" cy="0"/>
            </a:xfrm>
            <a:prstGeom prst="line">
              <a:avLst/>
            </a:prstGeom>
            <a:ln w="19050" cap="flat">
              <a:solidFill>
                <a:srgbClr val="000000"/>
              </a:solidFill>
              <a:prstDash val="lgDash"/>
              <a:headEnd type="none" w="sm" len="sm"/>
              <a:tailEnd type="none" w="sm" len="sm"/>
            </a:ln>
          </p:spPr>
          <p:txBody>
            <a:bodyPr/>
            <a:lstStyle/>
            <a:p>
              <a:endParaRPr lang="en-US"/>
            </a:p>
          </p:txBody>
        </p:sp>
        <p:sp>
          <p:nvSpPr>
            <p:cNvPr id="100" name="AutoShape 100"/>
            <p:cNvSpPr/>
            <p:nvPr/>
          </p:nvSpPr>
          <p:spPr>
            <a:xfrm flipH="1" flipV="1">
              <a:off x="2484457" y="5142121"/>
              <a:ext cx="2806" cy="481453"/>
            </a:xfrm>
            <a:prstGeom prst="line">
              <a:avLst/>
            </a:prstGeom>
            <a:ln w="19050" cap="flat">
              <a:solidFill>
                <a:srgbClr val="000000"/>
              </a:solidFill>
              <a:prstDash val="lgDash"/>
              <a:headEnd type="none" w="sm" len="sm"/>
              <a:tailEnd type="none" w="sm" len="sm"/>
            </a:ln>
          </p:spPr>
          <p:txBody>
            <a:bodyPr/>
            <a:lstStyle/>
            <a:p>
              <a:endParaRPr lang="en-US"/>
            </a:p>
          </p:txBody>
        </p:sp>
        <p:sp>
          <p:nvSpPr>
            <p:cNvPr id="101" name="AutoShape 101"/>
            <p:cNvSpPr/>
            <p:nvPr/>
          </p:nvSpPr>
          <p:spPr>
            <a:xfrm flipV="1">
              <a:off x="7193829" y="4187417"/>
              <a:ext cx="0" cy="1436157"/>
            </a:xfrm>
            <a:prstGeom prst="line">
              <a:avLst/>
            </a:prstGeom>
            <a:ln w="19050" cap="flat">
              <a:solidFill>
                <a:srgbClr val="000000"/>
              </a:solidFill>
              <a:prstDash val="lgDash"/>
              <a:headEnd type="none" w="sm" len="sm"/>
              <a:tailEnd type="none" w="sm" len="sm"/>
            </a:ln>
          </p:spPr>
          <p:txBody>
            <a:bodyPr/>
            <a:lstStyle/>
            <a:p>
              <a:endParaRPr lang="en-US"/>
            </a:p>
          </p:txBody>
        </p:sp>
        <p:sp>
          <p:nvSpPr>
            <p:cNvPr id="102" name="AutoShape 102"/>
            <p:cNvSpPr/>
            <p:nvPr/>
          </p:nvSpPr>
          <p:spPr>
            <a:xfrm flipV="1">
              <a:off x="8750100" y="5142204"/>
              <a:ext cx="0" cy="481369"/>
            </a:xfrm>
            <a:prstGeom prst="line">
              <a:avLst/>
            </a:prstGeom>
            <a:ln w="19050" cap="flat">
              <a:solidFill>
                <a:srgbClr val="000000"/>
              </a:solidFill>
              <a:prstDash val="lgDash"/>
              <a:headEnd type="none" w="sm" len="sm"/>
              <a:tailEnd type="none" w="sm" len="sm"/>
            </a:ln>
          </p:spPr>
          <p:txBody>
            <a:bodyPr/>
            <a:lstStyle/>
            <a:p>
              <a:endParaRPr lang="en-US"/>
            </a:p>
          </p:txBody>
        </p:sp>
        <p:sp>
          <p:nvSpPr>
            <p:cNvPr id="118" name="TextBox 118"/>
            <p:cNvSpPr txBox="1"/>
            <p:nvPr/>
          </p:nvSpPr>
          <p:spPr>
            <a:xfrm>
              <a:off x="5630475" y="5334494"/>
              <a:ext cx="378647" cy="152414"/>
            </a:xfrm>
            <a:prstGeom prst="rect">
              <a:avLst/>
            </a:prstGeom>
          </p:spPr>
          <p:txBody>
            <a:bodyPr lIns="0" tIns="0" rIns="0" bIns="0" rtlCol="0" anchor="t">
              <a:spAutoFit/>
            </a:bodyPr>
            <a:lstStyle/>
            <a:p>
              <a:pPr algn="ctr">
                <a:lnSpc>
                  <a:spcPts val="1077"/>
                </a:lnSpc>
              </a:pPr>
              <a:r>
                <a:rPr lang="en-US" sz="1238" spc="-30">
                  <a:solidFill>
                    <a:srgbClr val="000000"/>
                  </a:solidFill>
                  <a:latin typeface="Helvetica Now"/>
                  <a:ea typeface="Helvetica Now"/>
                  <a:cs typeface="Helvetica Now"/>
                  <a:sym typeface="Helvetica Now"/>
                </a:rPr>
                <a:t>___</a:t>
              </a:r>
            </a:p>
          </p:txBody>
        </p:sp>
        <p:sp>
          <p:nvSpPr>
            <p:cNvPr id="119" name="TextBox 119"/>
            <p:cNvSpPr txBox="1"/>
            <p:nvPr/>
          </p:nvSpPr>
          <p:spPr>
            <a:xfrm>
              <a:off x="7242850" y="5320617"/>
              <a:ext cx="378647" cy="152414"/>
            </a:xfrm>
            <a:prstGeom prst="rect">
              <a:avLst/>
            </a:prstGeom>
          </p:spPr>
          <p:txBody>
            <a:bodyPr lIns="0" tIns="0" rIns="0" bIns="0" rtlCol="0" anchor="t">
              <a:spAutoFit/>
            </a:bodyPr>
            <a:lstStyle/>
            <a:p>
              <a:pPr algn="ctr">
                <a:lnSpc>
                  <a:spcPts val="1077"/>
                </a:lnSpc>
              </a:pPr>
              <a:r>
                <a:rPr lang="en-US" sz="1238" spc="-30">
                  <a:solidFill>
                    <a:srgbClr val="000000"/>
                  </a:solidFill>
                  <a:latin typeface="Helvetica Now"/>
                  <a:ea typeface="Helvetica Now"/>
                  <a:cs typeface="Helvetica Now"/>
                  <a:sym typeface="Helvetica Now"/>
                </a:rPr>
                <a:t>___</a:t>
              </a:r>
            </a:p>
          </p:txBody>
        </p:sp>
        <p:sp>
          <p:nvSpPr>
            <p:cNvPr id="120" name="TextBox 120"/>
            <p:cNvSpPr txBox="1"/>
            <p:nvPr/>
          </p:nvSpPr>
          <p:spPr>
            <a:xfrm>
              <a:off x="2493843" y="4379293"/>
              <a:ext cx="378647" cy="152414"/>
            </a:xfrm>
            <a:prstGeom prst="rect">
              <a:avLst/>
            </a:prstGeom>
          </p:spPr>
          <p:txBody>
            <a:bodyPr lIns="0" tIns="0" rIns="0" bIns="0" rtlCol="0" anchor="t">
              <a:spAutoFit/>
            </a:bodyPr>
            <a:lstStyle/>
            <a:p>
              <a:pPr algn="ctr">
                <a:lnSpc>
                  <a:spcPts val="1077"/>
                </a:lnSpc>
              </a:pPr>
              <a:r>
                <a:rPr lang="en-US" sz="1238" spc="-30">
                  <a:solidFill>
                    <a:srgbClr val="000000"/>
                  </a:solidFill>
                  <a:latin typeface="Helvetica Now"/>
                  <a:ea typeface="Helvetica Now"/>
                  <a:cs typeface="Helvetica Now"/>
                  <a:sym typeface="Helvetica Now"/>
                </a:rPr>
                <a:t>___</a:t>
              </a:r>
            </a:p>
          </p:txBody>
        </p:sp>
        <p:sp>
          <p:nvSpPr>
            <p:cNvPr id="121" name="TextBox 121"/>
            <p:cNvSpPr txBox="1"/>
            <p:nvPr/>
          </p:nvSpPr>
          <p:spPr>
            <a:xfrm>
              <a:off x="2493843" y="4887051"/>
              <a:ext cx="378647" cy="152414"/>
            </a:xfrm>
            <a:prstGeom prst="rect">
              <a:avLst/>
            </a:prstGeom>
          </p:spPr>
          <p:txBody>
            <a:bodyPr lIns="0" tIns="0" rIns="0" bIns="0" rtlCol="0" anchor="t">
              <a:spAutoFit/>
            </a:bodyPr>
            <a:lstStyle/>
            <a:p>
              <a:pPr algn="ctr">
                <a:lnSpc>
                  <a:spcPts val="1077"/>
                </a:lnSpc>
              </a:pPr>
              <a:r>
                <a:rPr lang="en-US" sz="1238" spc="-30">
                  <a:solidFill>
                    <a:srgbClr val="000000"/>
                  </a:solidFill>
                  <a:latin typeface="Helvetica Now"/>
                  <a:ea typeface="Helvetica Now"/>
                  <a:cs typeface="Helvetica Now"/>
                  <a:sym typeface="Helvetica Now"/>
                </a:rPr>
                <a:t>___</a:t>
              </a:r>
            </a:p>
          </p:txBody>
        </p:sp>
        <p:sp>
          <p:nvSpPr>
            <p:cNvPr id="122" name="TextBox 122"/>
            <p:cNvSpPr txBox="1"/>
            <p:nvPr/>
          </p:nvSpPr>
          <p:spPr>
            <a:xfrm>
              <a:off x="4106218" y="4365415"/>
              <a:ext cx="378647" cy="152414"/>
            </a:xfrm>
            <a:prstGeom prst="rect">
              <a:avLst/>
            </a:prstGeom>
          </p:spPr>
          <p:txBody>
            <a:bodyPr lIns="0" tIns="0" rIns="0" bIns="0" rtlCol="0" anchor="t">
              <a:spAutoFit/>
            </a:bodyPr>
            <a:lstStyle/>
            <a:p>
              <a:pPr algn="ctr">
                <a:lnSpc>
                  <a:spcPts val="1077"/>
                </a:lnSpc>
              </a:pPr>
              <a:r>
                <a:rPr lang="en-US" sz="1238" spc="-30">
                  <a:solidFill>
                    <a:srgbClr val="000000"/>
                  </a:solidFill>
                  <a:latin typeface="Helvetica Now"/>
                  <a:ea typeface="Helvetica Now"/>
                  <a:cs typeface="Helvetica Now"/>
                  <a:sym typeface="Helvetica Now"/>
                </a:rPr>
                <a:t>___</a:t>
              </a:r>
            </a:p>
          </p:txBody>
        </p:sp>
        <p:sp>
          <p:nvSpPr>
            <p:cNvPr id="123" name="TextBox 123"/>
            <p:cNvSpPr txBox="1"/>
            <p:nvPr/>
          </p:nvSpPr>
          <p:spPr>
            <a:xfrm>
              <a:off x="4106218" y="4873174"/>
              <a:ext cx="378647" cy="152414"/>
            </a:xfrm>
            <a:prstGeom prst="rect">
              <a:avLst/>
            </a:prstGeom>
          </p:spPr>
          <p:txBody>
            <a:bodyPr lIns="0" tIns="0" rIns="0" bIns="0" rtlCol="0" anchor="t">
              <a:spAutoFit/>
            </a:bodyPr>
            <a:lstStyle/>
            <a:p>
              <a:pPr algn="ctr">
                <a:lnSpc>
                  <a:spcPts val="1077"/>
                </a:lnSpc>
              </a:pPr>
              <a:r>
                <a:rPr lang="en-US" sz="1238" spc="-30">
                  <a:solidFill>
                    <a:srgbClr val="000000"/>
                  </a:solidFill>
                  <a:latin typeface="Helvetica Now"/>
                  <a:ea typeface="Helvetica Now"/>
                  <a:cs typeface="Helvetica Now"/>
                  <a:sym typeface="Helvetica Now"/>
                </a:rPr>
                <a:t>___</a:t>
              </a:r>
            </a:p>
          </p:txBody>
        </p:sp>
        <p:sp>
          <p:nvSpPr>
            <p:cNvPr id="124" name="TextBox 124"/>
            <p:cNvSpPr txBox="1"/>
            <p:nvPr/>
          </p:nvSpPr>
          <p:spPr>
            <a:xfrm>
              <a:off x="4106218" y="5334494"/>
              <a:ext cx="378647" cy="152414"/>
            </a:xfrm>
            <a:prstGeom prst="rect">
              <a:avLst/>
            </a:prstGeom>
          </p:spPr>
          <p:txBody>
            <a:bodyPr lIns="0" tIns="0" rIns="0" bIns="0" rtlCol="0" anchor="t">
              <a:spAutoFit/>
            </a:bodyPr>
            <a:lstStyle/>
            <a:p>
              <a:pPr algn="ctr">
                <a:lnSpc>
                  <a:spcPts val="1077"/>
                </a:lnSpc>
              </a:pPr>
              <a:r>
                <a:rPr lang="en-US" sz="1238" spc="-30">
                  <a:solidFill>
                    <a:srgbClr val="000000"/>
                  </a:solidFill>
                  <a:latin typeface="Helvetica Now"/>
                  <a:ea typeface="Helvetica Now"/>
                  <a:cs typeface="Helvetica Now"/>
                  <a:sym typeface="Helvetica Now"/>
                </a:rPr>
                <a:t>___</a:t>
              </a:r>
            </a:p>
          </p:txBody>
        </p:sp>
        <p:sp>
          <p:nvSpPr>
            <p:cNvPr id="125" name="TextBox 125"/>
            <p:cNvSpPr txBox="1"/>
            <p:nvPr/>
          </p:nvSpPr>
          <p:spPr>
            <a:xfrm>
              <a:off x="4473669" y="4711124"/>
              <a:ext cx="1156783" cy="405688"/>
            </a:xfrm>
            <a:prstGeom prst="rect">
              <a:avLst/>
            </a:prstGeom>
          </p:spPr>
          <p:txBody>
            <a:bodyPr lIns="0" tIns="0" rIns="0" bIns="0" rtlCol="0" anchor="t">
              <a:spAutoFit/>
            </a:bodyPr>
            <a:lstStyle/>
            <a:p>
              <a:pPr>
                <a:lnSpc>
                  <a:spcPts val="1597"/>
                </a:lnSpc>
              </a:pPr>
              <a:r>
                <a:rPr lang="en-US" sz="1238" spc="-30">
                  <a:solidFill>
                    <a:srgbClr val="000000"/>
                  </a:solidFill>
                  <a:latin typeface="Helvetica Now"/>
                  <a:ea typeface="Helvetica Now"/>
                  <a:cs typeface="Helvetica Now"/>
                  <a:sym typeface="Helvetica Now"/>
                </a:rPr>
                <a:t>circular</a:t>
              </a:r>
            </a:p>
            <a:p>
              <a:pPr>
                <a:lnSpc>
                  <a:spcPts val="1597"/>
                </a:lnSpc>
              </a:pPr>
              <a:r>
                <a:rPr lang="en-US" sz="1238" spc="-30">
                  <a:solidFill>
                    <a:srgbClr val="000000"/>
                  </a:solidFill>
                  <a:latin typeface="Helvetica Now"/>
                  <a:ea typeface="Helvetica Now"/>
                  <a:cs typeface="Helvetica Now"/>
                  <a:sym typeface="Helvetica Now"/>
                </a:rPr>
                <a:t>economy</a:t>
              </a:r>
            </a:p>
          </p:txBody>
        </p:sp>
        <p:sp>
          <p:nvSpPr>
            <p:cNvPr id="126" name="TextBox 126"/>
            <p:cNvSpPr txBox="1"/>
            <p:nvPr/>
          </p:nvSpPr>
          <p:spPr>
            <a:xfrm>
              <a:off x="2901516" y="4811136"/>
              <a:ext cx="1189103" cy="200504"/>
            </a:xfrm>
            <a:prstGeom prst="rect">
              <a:avLst/>
            </a:prstGeom>
          </p:spPr>
          <p:txBody>
            <a:bodyPr lIns="0" tIns="0" rIns="0" bIns="0" rtlCol="0" anchor="t">
              <a:spAutoFit/>
            </a:bodyPr>
            <a:lstStyle/>
            <a:p>
              <a:pPr>
                <a:lnSpc>
                  <a:spcPts val="1597"/>
                </a:lnSpc>
              </a:pPr>
              <a:r>
                <a:rPr lang="en-US" sz="1238" spc="-30">
                  <a:solidFill>
                    <a:srgbClr val="000000"/>
                  </a:solidFill>
                  <a:latin typeface="Helvetica Now"/>
                  <a:ea typeface="Helvetica Now"/>
                  <a:cs typeface="Helvetica Now"/>
                  <a:sym typeface="Helvetica Now"/>
                </a:rPr>
                <a:t>terminals</a:t>
              </a:r>
            </a:p>
          </p:txBody>
        </p:sp>
        <p:sp>
          <p:nvSpPr>
            <p:cNvPr id="127" name="TextBox 127"/>
            <p:cNvSpPr txBox="1"/>
            <p:nvPr/>
          </p:nvSpPr>
          <p:spPr>
            <a:xfrm>
              <a:off x="6020529" y="4811136"/>
              <a:ext cx="1156541" cy="200504"/>
            </a:xfrm>
            <a:prstGeom prst="rect">
              <a:avLst/>
            </a:prstGeom>
          </p:spPr>
          <p:txBody>
            <a:bodyPr lIns="0" tIns="0" rIns="0" bIns="0" rtlCol="0" anchor="t">
              <a:spAutoFit/>
            </a:bodyPr>
            <a:lstStyle/>
            <a:p>
              <a:pPr>
                <a:lnSpc>
                  <a:spcPts val="1597"/>
                </a:lnSpc>
              </a:pPr>
              <a:r>
                <a:rPr lang="en-US" sz="1238" spc="-30">
                  <a:solidFill>
                    <a:srgbClr val="000000"/>
                  </a:solidFill>
                  <a:latin typeface="Helvetica Now"/>
                  <a:ea typeface="Helvetica Now"/>
                  <a:cs typeface="Helvetica Now"/>
                  <a:sym typeface="Helvetica Now"/>
                </a:rPr>
                <a:t>to process</a:t>
              </a:r>
            </a:p>
          </p:txBody>
        </p:sp>
        <p:sp>
          <p:nvSpPr>
            <p:cNvPr id="128" name="TextBox 128"/>
            <p:cNvSpPr txBox="1"/>
            <p:nvPr/>
          </p:nvSpPr>
          <p:spPr>
            <a:xfrm>
              <a:off x="7621496" y="4811038"/>
              <a:ext cx="1143000" cy="200504"/>
            </a:xfrm>
            <a:prstGeom prst="rect">
              <a:avLst/>
            </a:prstGeom>
          </p:spPr>
          <p:txBody>
            <a:bodyPr lIns="0" tIns="0" rIns="0" bIns="0" rtlCol="0" anchor="t">
              <a:spAutoFit/>
            </a:bodyPr>
            <a:lstStyle/>
            <a:p>
              <a:pPr>
                <a:lnSpc>
                  <a:spcPts val="1597"/>
                </a:lnSpc>
              </a:pPr>
              <a:r>
                <a:rPr lang="en-US" sz="1238" spc="-30">
                  <a:solidFill>
                    <a:srgbClr val="000000"/>
                  </a:solidFill>
                  <a:latin typeface="Helvetica Now"/>
                  <a:ea typeface="Helvetica Now"/>
                  <a:cs typeface="Helvetica Now"/>
                  <a:sym typeface="Helvetica Now"/>
                </a:rPr>
                <a:t>recharge</a:t>
              </a:r>
            </a:p>
          </p:txBody>
        </p:sp>
        <p:sp>
          <p:nvSpPr>
            <p:cNvPr id="129" name="TextBox 129"/>
            <p:cNvSpPr txBox="1"/>
            <p:nvPr/>
          </p:nvSpPr>
          <p:spPr>
            <a:xfrm>
              <a:off x="4473669" y="4240180"/>
              <a:ext cx="1135629" cy="405688"/>
            </a:xfrm>
            <a:prstGeom prst="rect">
              <a:avLst/>
            </a:prstGeom>
          </p:spPr>
          <p:txBody>
            <a:bodyPr lIns="0" tIns="0" rIns="0" bIns="0" rtlCol="0" anchor="t">
              <a:spAutoFit/>
            </a:bodyPr>
            <a:lstStyle/>
            <a:p>
              <a:pPr>
                <a:lnSpc>
                  <a:spcPts val="1597"/>
                </a:lnSpc>
              </a:pPr>
              <a:r>
                <a:rPr lang="en-US" sz="1238" spc="-30">
                  <a:solidFill>
                    <a:srgbClr val="000000"/>
                  </a:solidFill>
                  <a:latin typeface="Helvetica Now"/>
                  <a:ea typeface="Helvetica Now"/>
                  <a:cs typeface="Helvetica Now"/>
                  <a:sym typeface="Helvetica Now"/>
                </a:rPr>
                <a:t>collection</a:t>
              </a:r>
            </a:p>
            <a:p>
              <a:pPr>
                <a:lnSpc>
                  <a:spcPts val="1597"/>
                </a:lnSpc>
              </a:pPr>
              <a:r>
                <a:rPr lang="en-US" sz="1238" spc="-30">
                  <a:solidFill>
                    <a:srgbClr val="000000"/>
                  </a:solidFill>
                  <a:latin typeface="Helvetica Now"/>
                  <a:ea typeface="Helvetica Now"/>
                  <a:cs typeface="Helvetica Now"/>
                  <a:sym typeface="Helvetica Now"/>
                </a:rPr>
                <a:t>bin</a:t>
              </a:r>
            </a:p>
          </p:txBody>
        </p:sp>
        <p:sp>
          <p:nvSpPr>
            <p:cNvPr id="130" name="TextBox 130"/>
            <p:cNvSpPr txBox="1"/>
            <p:nvPr/>
          </p:nvSpPr>
          <p:spPr>
            <a:xfrm>
              <a:off x="2901515" y="4340192"/>
              <a:ext cx="1167948" cy="200504"/>
            </a:xfrm>
            <a:prstGeom prst="rect">
              <a:avLst/>
            </a:prstGeom>
          </p:spPr>
          <p:txBody>
            <a:bodyPr lIns="0" tIns="0" rIns="0" bIns="0" rtlCol="0" anchor="t">
              <a:spAutoFit/>
            </a:bodyPr>
            <a:lstStyle/>
            <a:p>
              <a:pPr>
                <a:lnSpc>
                  <a:spcPts val="1597"/>
                </a:lnSpc>
              </a:pPr>
              <a:r>
                <a:rPr lang="en-US" sz="1238" spc="-30">
                  <a:solidFill>
                    <a:srgbClr val="000000"/>
                  </a:solidFill>
                  <a:latin typeface="Helvetica Now"/>
                  <a:ea typeface="Helvetica Now"/>
                  <a:cs typeface="Helvetica Now"/>
                  <a:sym typeface="Helvetica Now"/>
                </a:rPr>
                <a:t>recycle</a:t>
              </a:r>
            </a:p>
          </p:txBody>
        </p:sp>
        <p:sp>
          <p:nvSpPr>
            <p:cNvPr id="131" name="TextBox 131"/>
            <p:cNvSpPr txBox="1"/>
            <p:nvPr/>
          </p:nvSpPr>
          <p:spPr>
            <a:xfrm>
              <a:off x="6020528" y="4340192"/>
              <a:ext cx="1167948" cy="200504"/>
            </a:xfrm>
            <a:prstGeom prst="rect">
              <a:avLst/>
            </a:prstGeom>
          </p:spPr>
          <p:txBody>
            <a:bodyPr lIns="0" tIns="0" rIns="0" bIns="0" rtlCol="0" anchor="t">
              <a:spAutoFit/>
            </a:bodyPr>
            <a:lstStyle/>
            <a:p>
              <a:pPr>
                <a:lnSpc>
                  <a:spcPts val="1597"/>
                </a:lnSpc>
              </a:pPr>
              <a:r>
                <a:rPr lang="en-US" sz="1238" spc="-30">
                  <a:solidFill>
                    <a:srgbClr val="000000"/>
                  </a:solidFill>
                  <a:latin typeface="Helvetica Now"/>
                  <a:ea typeface="Helvetica Now"/>
                  <a:cs typeface="Helvetica Now"/>
                  <a:sym typeface="Helvetica Now"/>
                </a:rPr>
                <a:t>hazardous</a:t>
              </a:r>
            </a:p>
          </p:txBody>
        </p:sp>
        <p:sp>
          <p:nvSpPr>
            <p:cNvPr id="132" name="TextBox 132"/>
            <p:cNvSpPr txBox="1"/>
            <p:nvPr/>
          </p:nvSpPr>
          <p:spPr>
            <a:xfrm>
              <a:off x="7621496" y="4337748"/>
              <a:ext cx="1143000" cy="200504"/>
            </a:xfrm>
            <a:prstGeom prst="rect">
              <a:avLst/>
            </a:prstGeom>
          </p:spPr>
          <p:txBody>
            <a:bodyPr lIns="0" tIns="0" rIns="0" bIns="0" rtlCol="0" anchor="t">
              <a:spAutoFit/>
            </a:bodyPr>
            <a:lstStyle/>
            <a:p>
              <a:pPr>
                <a:lnSpc>
                  <a:spcPts val="1597"/>
                </a:lnSpc>
              </a:pPr>
              <a:r>
                <a:rPr lang="en-US" sz="1238" spc="-30">
                  <a:solidFill>
                    <a:srgbClr val="000000"/>
                  </a:solidFill>
                  <a:latin typeface="Helvetica Now"/>
                  <a:ea typeface="Helvetica Now"/>
                  <a:cs typeface="Helvetica Now"/>
                  <a:sym typeface="Helvetica Now"/>
                </a:rPr>
                <a:t>current</a:t>
              </a:r>
            </a:p>
          </p:txBody>
        </p:sp>
        <p:sp>
          <p:nvSpPr>
            <p:cNvPr id="133" name="TextBox 133"/>
            <p:cNvSpPr txBox="1"/>
            <p:nvPr/>
          </p:nvSpPr>
          <p:spPr>
            <a:xfrm>
              <a:off x="4473669" y="5280537"/>
              <a:ext cx="1135629" cy="200504"/>
            </a:xfrm>
            <a:prstGeom prst="rect">
              <a:avLst/>
            </a:prstGeom>
          </p:spPr>
          <p:txBody>
            <a:bodyPr lIns="0" tIns="0" rIns="0" bIns="0" rtlCol="0" anchor="t">
              <a:spAutoFit/>
            </a:bodyPr>
            <a:lstStyle/>
            <a:p>
              <a:pPr>
                <a:lnSpc>
                  <a:spcPts val="1597"/>
                </a:lnSpc>
              </a:pPr>
              <a:r>
                <a:rPr lang="en-US" sz="1238" spc="-30">
                  <a:solidFill>
                    <a:srgbClr val="000000"/>
                  </a:solidFill>
                  <a:latin typeface="Helvetica Now"/>
                  <a:ea typeface="Helvetica Now"/>
                  <a:cs typeface="Helvetica Now"/>
                  <a:sym typeface="Helvetica Now"/>
                </a:rPr>
                <a:t>environment</a:t>
              </a:r>
            </a:p>
          </p:txBody>
        </p:sp>
        <p:sp>
          <p:nvSpPr>
            <p:cNvPr id="134" name="TextBox 134"/>
            <p:cNvSpPr txBox="1"/>
            <p:nvPr/>
          </p:nvSpPr>
          <p:spPr>
            <a:xfrm>
              <a:off x="2872489" y="5280537"/>
              <a:ext cx="1196974" cy="200504"/>
            </a:xfrm>
            <a:prstGeom prst="rect">
              <a:avLst/>
            </a:prstGeom>
          </p:spPr>
          <p:txBody>
            <a:bodyPr lIns="0" tIns="0" rIns="0" bIns="0" rtlCol="0" anchor="t">
              <a:spAutoFit/>
            </a:bodyPr>
            <a:lstStyle/>
            <a:p>
              <a:pPr>
                <a:lnSpc>
                  <a:spcPts val="1597"/>
                </a:lnSpc>
              </a:pPr>
              <a:r>
                <a:rPr lang="en-US" sz="1238" spc="-30">
                  <a:solidFill>
                    <a:srgbClr val="000000"/>
                  </a:solidFill>
                  <a:latin typeface="Helvetica Now"/>
                  <a:ea typeface="Helvetica Now"/>
                  <a:cs typeface="Helvetica Now"/>
                  <a:sym typeface="Helvetica Now"/>
                </a:rPr>
                <a:t>electricity</a:t>
              </a:r>
            </a:p>
          </p:txBody>
        </p:sp>
        <p:sp>
          <p:nvSpPr>
            <p:cNvPr id="135" name="TextBox 135"/>
            <p:cNvSpPr txBox="1"/>
            <p:nvPr/>
          </p:nvSpPr>
          <p:spPr>
            <a:xfrm>
              <a:off x="6020528" y="5280537"/>
              <a:ext cx="1167948" cy="200504"/>
            </a:xfrm>
            <a:prstGeom prst="rect">
              <a:avLst/>
            </a:prstGeom>
          </p:spPr>
          <p:txBody>
            <a:bodyPr lIns="0" tIns="0" rIns="0" bIns="0" rtlCol="0" anchor="t">
              <a:spAutoFit/>
            </a:bodyPr>
            <a:lstStyle/>
            <a:p>
              <a:pPr>
                <a:lnSpc>
                  <a:spcPts val="1597"/>
                </a:lnSpc>
              </a:pPr>
              <a:r>
                <a:rPr lang="en-US" sz="1238" spc="-30">
                  <a:solidFill>
                    <a:srgbClr val="000000"/>
                  </a:solidFill>
                  <a:latin typeface="Helvetica Now"/>
                  <a:ea typeface="Helvetica Now"/>
                  <a:cs typeface="Helvetica Now"/>
                  <a:sym typeface="Helvetica Now"/>
                </a:rPr>
                <a:t>to sort</a:t>
              </a:r>
            </a:p>
          </p:txBody>
        </p:sp>
        <p:sp>
          <p:nvSpPr>
            <p:cNvPr id="136" name="TextBox 136"/>
            <p:cNvSpPr txBox="1"/>
            <p:nvPr/>
          </p:nvSpPr>
          <p:spPr>
            <a:xfrm>
              <a:off x="7621496" y="5278093"/>
              <a:ext cx="1143000" cy="200504"/>
            </a:xfrm>
            <a:prstGeom prst="rect">
              <a:avLst/>
            </a:prstGeom>
          </p:spPr>
          <p:txBody>
            <a:bodyPr lIns="0" tIns="0" rIns="0" bIns="0" rtlCol="0" anchor="t">
              <a:spAutoFit/>
            </a:bodyPr>
            <a:lstStyle/>
            <a:p>
              <a:pPr>
                <a:lnSpc>
                  <a:spcPts val="1597"/>
                </a:lnSpc>
              </a:pPr>
              <a:r>
                <a:rPr lang="en-US" sz="1238" spc="-30">
                  <a:solidFill>
                    <a:srgbClr val="000000"/>
                  </a:solidFill>
                  <a:latin typeface="Helvetica Now"/>
                  <a:ea typeface="Helvetica Now"/>
                  <a:cs typeface="Helvetica Now"/>
                  <a:sym typeface="Helvetica Now"/>
                </a:rPr>
                <a:t>pollution</a:t>
              </a: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31978" y="1426142"/>
            <a:ext cx="17881600" cy="616066"/>
          </a:xfrm>
          <a:prstGeom prst="rect">
            <a:avLst/>
          </a:prstGeom>
        </p:spPr>
        <p:txBody>
          <a:bodyPr wrap="square" lIns="0" tIns="0" rIns="0" bIns="0" rtlCol="0" anchor="t">
            <a:spAutoFit/>
          </a:bodyPr>
          <a:lstStyle/>
          <a:p>
            <a:pPr algn="ctr">
              <a:lnSpc>
                <a:spcPts val="4761"/>
              </a:lnSpc>
            </a:pPr>
            <a:r>
              <a:rPr lang="en-US" sz="5000" b="1">
                <a:solidFill>
                  <a:srgbClr val="0C0B45"/>
                </a:solidFill>
                <a:latin typeface="Neighbor 2 Heavy"/>
                <a:ea typeface="Neighbor 2 Heavy"/>
                <a:cs typeface="Neighbor 2 Heavy"/>
                <a:sym typeface="Neighbor 2 Heavy"/>
              </a:rPr>
              <a:t>WHY IS IT IMPORTANT TO RECYCLE </a:t>
            </a:r>
            <a:r>
              <a:rPr lang="en-US" sz="5000" b="1">
                <a:solidFill>
                  <a:srgbClr val="AFCA0B"/>
                </a:solidFill>
                <a:latin typeface="Neighbor 2 Heavy"/>
                <a:ea typeface="Neighbor 2 Heavy"/>
                <a:cs typeface="Neighbor 2 Heavy"/>
                <a:sym typeface="Neighbor 2 Heavy"/>
              </a:rPr>
              <a:t>BATTERIES</a:t>
            </a:r>
            <a:r>
              <a:rPr lang="en-US" sz="5000" b="1">
                <a:solidFill>
                  <a:srgbClr val="0C0B45"/>
                </a:solidFill>
                <a:latin typeface="Neighbor 2 Heavy"/>
                <a:ea typeface="Neighbor 2 Heavy"/>
                <a:cs typeface="Neighbor 2 Heavy"/>
                <a:sym typeface="Neighbor 2 Heavy"/>
              </a:rPr>
              <a:t>?</a:t>
            </a:r>
          </a:p>
        </p:txBody>
      </p:sp>
      <p:sp>
        <p:nvSpPr>
          <p:cNvPr id="6" name="TextBox 6"/>
          <p:cNvSpPr txBox="1"/>
          <p:nvPr/>
        </p:nvSpPr>
        <p:spPr>
          <a:xfrm>
            <a:off x="695546" y="3142807"/>
            <a:ext cx="5090591" cy="615553"/>
          </a:xfrm>
          <a:prstGeom prst="rect">
            <a:avLst/>
          </a:prstGeom>
        </p:spPr>
        <p:txBody>
          <a:bodyPr wrap="square" lIns="0" tIns="0" rIns="0" bIns="0" rtlCol="0" anchor="t">
            <a:spAutoFit/>
          </a:bodyPr>
          <a:lstStyle/>
          <a:p>
            <a:pPr algn="ctr">
              <a:lnSpc>
                <a:spcPts val="2360"/>
              </a:lnSpc>
            </a:pPr>
            <a:r>
              <a:rPr lang="en-US" sz="2000">
                <a:solidFill>
                  <a:srgbClr val="000000"/>
                </a:solidFill>
                <a:latin typeface="Helvetica Now"/>
                <a:ea typeface="Helvetica Now"/>
                <a:cs typeface="Helvetica Now"/>
                <a:sym typeface="Helvetica Now"/>
              </a:rPr>
              <a:t>What are bad things that can happen when a battery is thrown in the garbage? </a:t>
            </a:r>
          </a:p>
        </p:txBody>
      </p:sp>
      <p:sp>
        <p:nvSpPr>
          <p:cNvPr id="10" name="TextBox 10"/>
          <p:cNvSpPr txBox="1"/>
          <p:nvPr/>
        </p:nvSpPr>
        <p:spPr>
          <a:xfrm>
            <a:off x="5941300" y="3135132"/>
            <a:ext cx="5688673" cy="615553"/>
          </a:xfrm>
          <a:prstGeom prst="rect">
            <a:avLst/>
          </a:prstGeom>
        </p:spPr>
        <p:txBody>
          <a:bodyPr lIns="0" tIns="0" rIns="0" bIns="0" rtlCol="0" anchor="t">
            <a:spAutoFit/>
          </a:bodyPr>
          <a:lstStyle/>
          <a:p>
            <a:pPr algn="ctr">
              <a:lnSpc>
                <a:spcPts val="2360"/>
              </a:lnSpc>
            </a:pPr>
            <a:r>
              <a:rPr lang="en-US" sz="2000">
                <a:solidFill>
                  <a:srgbClr val="000000"/>
                </a:solidFill>
                <a:latin typeface="Helvetica Now"/>
                <a:ea typeface="Helvetica Now"/>
                <a:cs typeface="Helvetica Now"/>
                <a:sym typeface="Helvetica Now"/>
              </a:rPr>
              <a:t>What are the possible benefits of recycling batteries properly? </a:t>
            </a:r>
          </a:p>
        </p:txBody>
      </p:sp>
      <p:grpSp>
        <p:nvGrpSpPr>
          <p:cNvPr id="11" name="Group 11"/>
          <p:cNvGrpSpPr/>
          <p:nvPr/>
        </p:nvGrpSpPr>
        <p:grpSpPr>
          <a:xfrm>
            <a:off x="16179800" y="9525000"/>
            <a:ext cx="1015702" cy="239572"/>
            <a:chOff x="0" y="0"/>
            <a:chExt cx="386997" cy="91280"/>
          </a:xfrm>
        </p:grpSpPr>
        <p:sp>
          <p:nvSpPr>
            <p:cNvPr id="12" name="Freeform 12"/>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13" name="TextBox 13"/>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14" name="AutoShape 14"/>
          <p:cNvSpPr/>
          <p:nvPr/>
        </p:nvSpPr>
        <p:spPr>
          <a:xfrm flipH="1" flipV="1">
            <a:off x="16367182" y="9581176"/>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15" name="TextBox 15"/>
          <p:cNvSpPr txBox="1"/>
          <p:nvPr/>
        </p:nvSpPr>
        <p:spPr>
          <a:xfrm>
            <a:off x="16498403" y="9534749"/>
            <a:ext cx="639976" cy="196400"/>
          </a:xfrm>
          <a:prstGeom prst="rect">
            <a:avLst/>
          </a:prstGeom>
        </p:spPr>
        <p:txBody>
          <a:bodyPr lIns="0" tIns="0" rIns="0" bIns="0" rtlCol="0" anchor="t">
            <a:spAutoFit/>
          </a:bodyPr>
          <a:lstStyle/>
          <a:p>
            <a:pPr>
              <a:lnSpc>
                <a:spcPts val="1580"/>
              </a:lnSpc>
            </a:pPr>
            <a:r>
              <a:rPr lang="en-US" sz="1128" dirty="0">
                <a:solidFill>
                  <a:srgbClr val="0C0B45"/>
                </a:solidFill>
                <a:latin typeface="Helvetica Now"/>
                <a:ea typeface="Helvetica Now"/>
                <a:cs typeface="Helvetica Now"/>
                <a:sym typeface="Helvetica Now"/>
              </a:rPr>
              <a:t>17</a:t>
            </a:r>
          </a:p>
        </p:txBody>
      </p:sp>
      <p:sp>
        <p:nvSpPr>
          <p:cNvPr id="16" name="TextBox 16"/>
          <p:cNvSpPr txBox="1"/>
          <p:nvPr/>
        </p:nvSpPr>
        <p:spPr>
          <a:xfrm>
            <a:off x="11785136" y="3074962"/>
            <a:ext cx="5688673" cy="569130"/>
          </a:xfrm>
          <a:prstGeom prst="rect">
            <a:avLst/>
          </a:prstGeom>
        </p:spPr>
        <p:txBody>
          <a:bodyPr lIns="0" tIns="0" rIns="0" bIns="0" rtlCol="0" anchor="t">
            <a:spAutoFit/>
          </a:bodyPr>
          <a:lstStyle/>
          <a:p>
            <a:pPr algn="ctr">
              <a:lnSpc>
                <a:spcPts val="2191"/>
              </a:lnSpc>
            </a:pPr>
            <a:r>
              <a:rPr lang="en-US" sz="2000">
                <a:solidFill>
                  <a:srgbClr val="0C0B45"/>
                </a:solidFill>
                <a:latin typeface="Helvetica Now"/>
                <a:ea typeface="Helvetica Now"/>
                <a:cs typeface="Helvetica Now"/>
                <a:sym typeface="Helvetica Now"/>
              </a:rPr>
              <a:t>What kind of products can be made from recycled batteries? </a:t>
            </a:r>
          </a:p>
        </p:txBody>
      </p:sp>
      <p:grpSp>
        <p:nvGrpSpPr>
          <p:cNvPr id="44" name="Group 43">
            <a:extLst>
              <a:ext uri="{FF2B5EF4-FFF2-40B4-BE49-F238E27FC236}">
                <a16:creationId xmlns:a16="http://schemas.microsoft.com/office/drawing/2014/main" id="{84101588-5A8F-50B1-0528-D69D69D62282}"/>
              </a:ext>
            </a:extLst>
          </p:cNvPr>
          <p:cNvGrpSpPr/>
          <p:nvPr/>
        </p:nvGrpSpPr>
        <p:grpSpPr>
          <a:xfrm>
            <a:off x="405028" y="4635330"/>
            <a:ext cx="17157798" cy="1590191"/>
            <a:chOff x="405028" y="4635330"/>
            <a:chExt cx="17157798" cy="1590191"/>
          </a:xfrm>
        </p:grpSpPr>
        <p:sp>
          <p:nvSpPr>
            <p:cNvPr id="2" name="AutoShape 2"/>
            <p:cNvSpPr/>
            <p:nvPr/>
          </p:nvSpPr>
          <p:spPr>
            <a:xfrm>
              <a:off x="6443304" y="5516994"/>
              <a:ext cx="5373810" cy="0"/>
            </a:xfrm>
            <a:prstGeom prst="line">
              <a:avLst/>
            </a:prstGeom>
            <a:ln w="28575" cap="flat">
              <a:solidFill>
                <a:srgbClr val="0C0B45"/>
              </a:solidFill>
              <a:prstDash val="solid"/>
              <a:headEnd type="none" w="sm" len="sm"/>
              <a:tailEnd type="none" w="sm" len="sm"/>
            </a:ln>
          </p:spPr>
          <p:txBody>
            <a:bodyPr/>
            <a:lstStyle/>
            <a:p>
              <a:endParaRPr lang="en-US"/>
            </a:p>
          </p:txBody>
        </p:sp>
        <p:sp>
          <p:nvSpPr>
            <p:cNvPr id="3" name="AutoShape 3"/>
            <p:cNvSpPr/>
            <p:nvPr/>
          </p:nvSpPr>
          <p:spPr>
            <a:xfrm>
              <a:off x="6443304" y="4855438"/>
              <a:ext cx="5373810" cy="0"/>
            </a:xfrm>
            <a:prstGeom prst="line">
              <a:avLst/>
            </a:prstGeom>
            <a:ln w="28575" cap="flat">
              <a:solidFill>
                <a:srgbClr val="0C0B45"/>
              </a:solidFill>
              <a:prstDash val="solid"/>
              <a:headEnd type="none" w="sm" len="sm"/>
              <a:tailEnd type="none" w="sm" len="sm"/>
            </a:ln>
          </p:spPr>
          <p:txBody>
            <a:bodyPr/>
            <a:lstStyle/>
            <a:p>
              <a:endParaRPr lang="en-US"/>
            </a:p>
          </p:txBody>
        </p:sp>
        <p:sp>
          <p:nvSpPr>
            <p:cNvPr id="4" name="AutoShape 4"/>
            <p:cNvSpPr/>
            <p:nvPr/>
          </p:nvSpPr>
          <p:spPr>
            <a:xfrm>
              <a:off x="6443304" y="6210916"/>
              <a:ext cx="5373810" cy="0"/>
            </a:xfrm>
            <a:prstGeom prst="line">
              <a:avLst/>
            </a:prstGeom>
            <a:ln w="28575" cap="flat">
              <a:solidFill>
                <a:srgbClr val="0C0B45"/>
              </a:solidFill>
              <a:prstDash val="solid"/>
              <a:headEnd type="none" w="sm" len="sm"/>
              <a:tailEnd type="none" w="sm" len="sm"/>
            </a:ln>
          </p:spPr>
          <p:txBody>
            <a:bodyPr/>
            <a:lstStyle/>
            <a:p>
              <a:endParaRPr lang="en-US"/>
            </a:p>
          </p:txBody>
        </p:sp>
        <p:sp>
          <p:nvSpPr>
            <p:cNvPr id="7" name="TextBox 7"/>
            <p:cNvSpPr txBox="1"/>
            <p:nvPr/>
          </p:nvSpPr>
          <p:spPr>
            <a:xfrm>
              <a:off x="6150740" y="4635330"/>
              <a:ext cx="292564" cy="252031"/>
            </a:xfrm>
            <a:prstGeom prst="rect">
              <a:avLst/>
            </a:prstGeom>
          </p:spPr>
          <p:txBody>
            <a:bodyPr lIns="0" tIns="0" rIns="0" bIns="0" rtlCol="0" anchor="t">
              <a:spAutoFit/>
            </a:bodyPr>
            <a:lstStyle/>
            <a:p>
              <a:pPr algn="ctr">
                <a:lnSpc>
                  <a:spcPts val="2065"/>
                </a:lnSpc>
              </a:pPr>
              <a:r>
                <a:rPr lang="en-US" sz="1475" b="1">
                  <a:solidFill>
                    <a:srgbClr val="000000"/>
                  </a:solidFill>
                  <a:latin typeface="Neighbor 2 Heavy"/>
                  <a:ea typeface="Neighbor 2 Heavy"/>
                  <a:cs typeface="Neighbor 2 Heavy"/>
                  <a:sym typeface="Neighbor 2 Heavy"/>
                </a:rPr>
                <a:t>1 .</a:t>
              </a:r>
            </a:p>
          </p:txBody>
        </p:sp>
        <p:sp>
          <p:nvSpPr>
            <p:cNvPr id="8" name="TextBox 8"/>
            <p:cNvSpPr txBox="1"/>
            <p:nvPr/>
          </p:nvSpPr>
          <p:spPr>
            <a:xfrm>
              <a:off x="6129814" y="5958885"/>
              <a:ext cx="313490" cy="252031"/>
            </a:xfrm>
            <a:prstGeom prst="rect">
              <a:avLst/>
            </a:prstGeom>
          </p:spPr>
          <p:txBody>
            <a:bodyPr lIns="0" tIns="0" rIns="0" bIns="0" rtlCol="0" anchor="t">
              <a:spAutoFit/>
            </a:bodyPr>
            <a:lstStyle/>
            <a:p>
              <a:pPr algn="ctr">
                <a:lnSpc>
                  <a:spcPts val="2065"/>
                </a:lnSpc>
              </a:pPr>
              <a:r>
                <a:rPr lang="en-US" sz="1475" b="1" dirty="0">
                  <a:solidFill>
                    <a:srgbClr val="000000"/>
                  </a:solidFill>
                  <a:latin typeface="Neighbor 2 Heavy"/>
                  <a:ea typeface="Neighbor 2 Heavy"/>
                  <a:cs typeface="Neighbor 2 Heavy"/>
                  <a:sym typeface="Neighbor 2 Heavy"/>
                </a:rPr>
                <a:t>3 .</a:t>
              </a:r>
            </a:p>
          </p:txBody>
        </p:sp>
        <p:sp>
          <p:nvSpPr>
            <p:cNvPr id="9" name="TextBox 9"/>
            <p:cNvSpPr txBox="1"/>
            <p:nvPr/>
          </p:nvSpPr>
          <p:spPr>
            <a:xfrm>
              <a:off x="6128442" y="5301202"/>
              <a:ext cx="314863" cy="252031"/>
            </a:xfrm>
            <a:prstGeom prst="rect">
              <a:avLst/>
            </a:prstGeom>
          </p:spPr>
          <p:txBody>
            <a:bodyPr lIns="0" tIns="0" rIns="0" bIns="0" rtlCol="0" anchor="t">
              <a:spAutoFit/>
            </a:bodyPr>
            <a:lstStyle/>
            <a:p>
              <a:pPr algn="ctr">
                <a:lnSpc>
                  <a:spcPts val="2065"/>
                </a:lnSpc>
              </a:pPr>
              <a:r>
                <a:rPr lang="en-US" sz="1475" b="1">
                  <a:solidFill>
                    <a:srgbClr val="000000"/>
                  </a:solidFill>
                  <a:latin typeface="Neighbor 2 Heavy"/>
                  <a:ea typeface="Neighbor 2 Heavy"/>
                  <a:cs typeface="Neighbor 2 Heavy"/>
                  <a:sym typeface="Neighbor 2 Heavy"/>
                </a:rPr>
                <a:t>2 .</a:t>
              </a:r>
            </a:p>
          </p:txBody>
        </p:sp>
        <p:sp>
          <p:nvSpPr>
            <p:cNvPr id="31" name="AutoShape 2">
              <a:extLst>
                <a:ext uri="{FF2B5EF4-FFF2-40B4-BE49-F238E27FC236}">
                  <a16:creationId xmlns:a16="http://schemas.microsoft.com/office/drawing/2014/main" id="{9E45DA4D-0353-0A97-4DAA-540B5459C88A}"/>
                </a:ext>
              </a:extLst>
            </p:cNvPr>
            <p:cNvSpPr/>
            <p:nvPr/>
          </p:nvSpPr>
          <p:spPr>
            <a:xfrm>
              <a:off x="719890" y="5531599"/>
              <a:ext cx="5373810" cy="0"/>
            </a:xfrm>
            <a:prstGeom prst="line">
              <a:avLst/>
            </a:prstGeom>
            <a:ln w="28575" cap="flat">
              <a:solidFill>
                <a:srgbClr val="0C0B45"/>
              </a:solidFill>
              <a:prstDash val="solid"/>
              <a:headEnd type="none" w="sm" len="sm"/>
              <a:tailEnd type="none" w="sm" len="sm"/>
            </a:ln>
          </p:spPr>
          <p:txBody>
            <a:bodyPr/>
            <a:lstStyle/>
            <a:p>
              <a:endParaRPr lang="en-US"/>
            </a:p>
          </p:txBody>
        </p:sp>
        <p:sp>
          <p:nvSpPr>
            <p:cNvPr id="32" name="AutoShape 3">
              <a:extLst>
                <a:ext uri="{FF2B5EF4-FFF2-40B4-BE49-F238E27FC236}">
                  <a16:creationId xmlns:a16="http://schemas.microsoft.com/office/drawing/2014/main" id="{A3679F23-8AF3-0100-AD1B-5FAF621ECFCF}"/>
                </a:ext>
              </a:extLst>
            </p:cNvPr>
            <p:cNvSpPr/>
            <p:nvPr/>
          </p:nvSpPr>
          <p:spPr>
            <a:xfrm>
              <a:off x="719890" y="4870043"/>
              <a:ext cx="5373810" cy="0"/>
            </a:xfrm>
            <a:prstGeom prst="line">
              <a:avLst/>
            </a:prstGeom>
            <a:ln w="28575" cap="flat">
              <a:solidFill>
                <a:srgbClr val="0C0B45"/>
              </a:solidFill>
              <a:prstDash val="solid"/>
              <a:headEnd type="none" w="sm" len="sm"/>
              <a:tailEnd type="none" w="sm" len="sm"/>
            </a:ln>
          </p:spPr>
          <p:txBody>
            <a:bodyPr/>
            <a:lstStyle/>
            <a:p>
              <a:endParaRPr lang="en-US"/>
            </a:p>
          </p:txBody>
        </p:sp>
        <p:sp>
          <p:nvSpPr>
            <p:cNvPr id="33" name="AutoShape 4">
              <a:extLst>
                <a:ext uri="{FF2B5EF4-FFF2-40B4-BE49-F238E27FC236}">
                  <a16:creationId xmlns:a16="http://schemas.microsoft.com/office/drawing/2014/main" id="{59A23EBF-8685-F0DE-38E9-DAB1DE39794F}"/>
                </a:ext>
              </a:extLst>
            </p:cNvPr>
            <p:cNvSpPr/>
            <p:nvPr/>
          </p:nvSpPr>
          <p:spPr>
            <a:xfrm>
              <a:off x="719890" y="6225521"/>
              <a:ext cx="5373810" cy="0"/>
            </a:xfrm>
            <a:prstGeom prst="line">
              <a:avLst/>
            </a:prstGeom>
            <a:ln w="28575" cap="flat">
              <a:solidFill>
                <a:srgbClr val="0C0B45"/>
              </a:solidFill>
              <a:prstDash val="solid"/>
              <a:headEnd type="none" w="sm" len="sm"/>
              <a:tailEnd type="none" w="sm" len="sm"/>
            </a:ln>
          </p:spPr>
          <p:txBody>
            <a:bodyPr/>
            <a:lstStyle/>
            <a:p>
              <a:endParaRPr lang="en-US"/>
            </a:p>
          </p:txBody>
        </p:sp>
        <p:sp>
          <p:nvSpPr>
            <p:cNvPr id="34" name="TextBox 7">
              <a:extLst>
                <a:ext uri="{FF2B5EF4-FFF2-40B4-BE49-F238E27FC236}">
                  <a16:creationId xmlns:a16="http://schemas.microsoft.com/office/drawing/2014/main" id="{2D6731A3-5D6B-B47E-4172-C1F54CC4BD0D}"/>
                </a:ext>
              </a:extLst>
            </p:cNvPr>
            <p:cNvSpPr txBox="1"/>
            <p:nvPr/>
          </p:nvSpPr>
          <p:spPr>
            <a:xfrm>
              <a:off x="427326" y="4649935"/>
              <a:ext cx="292564" cy="252031"/>
            </a:xfrm>
            <a:prstGeom prst="rect">
              <a:avLst/>
            </a:prstGeom>
          </p:spPr>
          <p:txBody>
            <a:bodyPr lIns="0" tIns="0" rIns="0" bIns="0" rtlCol="0" anchor="t">
              <a:spAutoFit/>
            </a:bodyPr>
            <a:lstStyle/>
            <a:p>
              <a:pPr algn="ctr">
                <a:lnSpc>
                  <a:spcPts val="2065"/>
                </a:lnSpc>
              </a:pPr>
              <a:r>
                <a:rPr lang="en-US" sz="1475" b="1">
                  <a:solidFill>
                    <a:srgbClr val="000000"/>
                  </a:solidFill>
                  <a:latin typeface="Neighbor 2 Heavy"/>
                  <a:ea typeface="Neighbor 2 Heavy"/>
                  <a:cs typeface="Neighbor 2 Heavy"/>
                  <a:sym typeface="Neighbor 2 Heavy"/>
                </a:rPr>
                <a:t>1 .</a:t>
              </a:r>
            </a:p>
          </p:txBody>
        </p:sp>
        <p:sp>
          <p:nvSpPr>
            <p:cNvPr id="35" name="TextBox 8">
              <a:extLst>
                <a:ext uri="{FF2B5EF4-FFF2-40B4-BE49-F238E27FC236}">
                  <a16:creationId xmlns:a16="http://schemas.microsoft.com/office/drawing/2014/main" id="{25CC9530-026A-7CAA-59CD-AF4B6A026D39}"/>
                </a:ext>
              </a:extLst>
            </p:cNvPr>
            <p:cNvSpPr txBox="1"/>
            <p:nvPr/>
          </p:nvSpPr>
          <p:spPr>
            <a:xfrm>
              <a:off x="406400" y="5973490"/>
              <a:ext cx="313490" cy="252031"/>
            </a:xfrm>
            <a:prstGeom prst="rect">
              <a:avLst/>
            </a:prstGeom>
          </p:spPr>
          <p:txBody>
            <a:bodyPr lIns="0" tIns="0" rIns="0" bIns="0" rtlCol="0" anchor="t">
              <a:spAutoFit/>
            </a:bodyPr>
            <a:lstStyle/>
            <a:p>
              <a:pPr algn="ctr">
                <a:lnSpc>
                  <a:spcPts val="2065"/>
                </a:lnSpc>
              </a:pPr>
              <a:r>
                <a:rPr lang="en-US" sz="1475" b="1" dirty="0">
                  <a:solidFill>
                    <a:srgbClr val="000000"/>
                  </a:solidFill>
                  <a:latin typeface="Neighbor 2 Heavy"/>
                  <a:ea typeface="Neighbor 2 Heavy"/>
                  <a:cs typeface="Neighbor 2 Heavy"/>
                  <a:sym typeface="Neighbor 2 Heavy"/>
                </a:rPr>
                <a:t>3 .</a:t>
              </a:r>
            </a:p>
          </p:txBody>
        </p:sp>
        <p:sp>
          <p:nvSpPr>
            <p:cNvPr id="36" name="TextBox 9">
              <a:extLst>
                <a:ext uri="{FF2B5EF4-FFF2-40B4-BE49-F238E27FC236}">
                  <a16:creationId xmlns:a16="http://schemas.microsoft.com/office/drawing/2014/main" id="{B20C9CAF-CB55-BB81-A208-C7327D7C3DD2}"/>
                </a:ext>
              </a:extLst>
            </p:cNvPr>
            <p:cNvSpPr txBox="1"/>
            <p:nvPr/>
          </p:nvSpPr>
          <p:spPr>
            <a:xfrm>
              <a:off x="405028" y="5315807"/>
              <a:ext cx="314863" cy="252031"/>
            </a:xfrm>
            <a:prstGeom prst="rect">
              <a:avLst/>
            </a:prstGeom>
          </p:spPr>
          <p:txBody>
            <a:bodyPr lIns="0" tIns="0" rIns="0" bIns="0" rtlCol="0" anchor="t">
              <a:spAutoFit/>
            </a:bodyPr>
            <a:lstStyle/>
            <a:p>
              <a:pPr algn="ctr">
                <a:lnSpc>
                  <a:spcPts val="2065"/>
                </a:lnSpc>
              </a:pPr>
              <a:r>
                <a:rPr lang="en-US" sz="1475" b="1" dirty="0">
                  <a:solidFill>
                    <a:srgbClr val="000000"/>
                  </a:solidFill>
                  <a:latin typeface="Neighbor 2 Heavy"/>
                  <a:ea typeface="Neighbor 2 Heavy"/>
                  <a:cs typeface="Neighbor 2 Heavy"/>
                  <a:sym typeface="Neighbor 2 Heavy"/>
                </a:rPr>
                <a:t>2 .</a:t>
              </a:r>
            </a:p>
          </p:txBody>
        </p:sp>
        <p:sp>
          <p:nvSpPr>
            <p:cNvPr id="38" name="AutoShape 2">
              <a:extLst>
                <a:ext uri="{FF2B5EF4-FFF2-40B4-BE49-F238E27FC236}">
                  <a16:creationId xmlns:a16="http://schemas.microsoft.com/office/drawing/2014/main" id="{00C98DC6-E7F7-EAD1-5E34-A92594DA79A7}"/>
                </a:ext>
              </a:extLst>
            </p:cNvPr>
            <p:cNvSpPr/>
            <p:nvPr/>
          </p:nvSpPr>
          <p:spPr>
            <a:xfrm>
              <a:off x="12189016" y="5531599"/>
              <a:ext cx="5373810" cy="0"/>
            </a:xfrm>
            <a:prstGeom prst="line">
              <a:avLst/>
            </a:prstGeom>
            <a:ln w="28575" cap="flat">
              <a:solidFill>
                <a:srgbClr val="0C0B45"/>
              </a:solidFill>
              <a:prstDash val="solid"/>
              <a:headEnd type="none" w="sm" len="sm"/>
              <a:tailEnd type="none" w="sm" len="sm"/>
            </a:ln>
          </p:spPr>
          <p:txBody>
            <a:bodyPr/>
            <a:lstStyle/>
            <a:p>
              <a:endParaRPr lang="en-US"/>
            </a:p>
          </p:txBody>
        </p:sp>
        <p:sp>
          <p:nvSpPr>
            <p:cNvPr id="39" name="AutoShape 3">
              <a:extLst>
                <a:ext uri="{FF2B5EF4-FFF2-40B4-BE49-F238E27FC236}">
                  <a16:creationId xmlns:a16="http://schemas.microsoft.com/office/drawing/2014/main" id="{93B56939-7CF2-FAA2-EEA9-EBABC2B639C5}"/>
                </a:ext>
              </a:extLst>
            </p:cNvPr>
            <p:cNvSpPr/>
            <p:nvPr/>
          </p:nvSpPr>
          <p:spPr>
            <a:xfrm>
              <a:off x="12189016" y="4870043"/>
              <a:ext cx="5373810" cy="0"/>
            </a:xfrm>
            <a:prstGeom prst="line">
              <a:avLst/>
            </a:prstGeom>
            <a:ln w="28575" cap="flat">
              <a:solidFill>
                <a:srgbClr val="0C0B45"/>
              </a:solidFill>
              <a:prstDash val="solid"/>
              <a:headEnd type="none" w="sm" len="sm"/>
              <a:tailEnd type="none" w="sm" len="sm"/>
            </a:ln>
          </p:spPr>
          <p:txBody>
            <a:bodyPr/>
            <a:lstStyle/>
            <a:p>
              <a:endParaRPr lang="en-US"/>
            </a:p>
          </p:txBody>
        </p:sp>
        <p:sp>
          <p:nvSpPr>
            <p:cNvPr id="40" name="AutoShape 4">
              <a:extLst>
                <a:ext uri="{FF2B5EF4-FFF2-40B4-BE49-F238E27FC236}">
                  <a16:creationId xmlns:a16="http://schemas.microsoft.com/office/drawing/2014/main" id="{185BB939-BA75-4118-A8B1-E05651FC4C7C}"/>
                </a:ext>
              </a:extLst>
            </p:cNvPr>
            <p:cNvSpPr/>
            <p:nvPr/>
          </p:nvSpPr>
          <p:spPr>
            <a:xfrm>
              <a:off x="12189016" y="6225521"/>
              <a:ext cx="5373810" cy="0"/>
            </a:xfrm>
            <a:prstGeom prst="line">
              <a:avLst/>
            </a:prstGeom>
            <a:ln w="28575" cap="flat">
              <a:solidFill>
                <a:srgbClr val="0C0B45"/>
              </a:solidFill>
              <a:prstDash val="solid"/>
              <a:headEnd type="none" w="sm" len="sm"/>
              <a:tailEnd type="none" w="sm" len="sm"/>
            </a:ln>
          </p:spPr>
          <p:txBody>
            <a:bodyPr/>
            <a:lstStyle/>
            <a:p>
              <a:endParaRPr lang="en-US"/>
            </a:p>
          </p:txBody>
        </p:sp>
        <p:sp>
          <p:nvSpPr>
            <p:cNvPr id="41" name="TextBox 7">
              <a:extLst>
                <a:ext uri="{FF2B5EF4-FFF2-40B4-BE49-F238E27FC236}">
                  <a16:creationId xmlns:a16="http://schemas.microsoft.com/office/drawing/2014/main" id="{C9B93A90-F438-988F-2C6F-0D672982A3AB}"/>
                </a:ext>
              </a:extLst>
            </p:cNvPr>
            <p:cNvSpPr txBox="1"/>
            <p:nvPr/>
          </p:nvSpPr>
          <p:spPr>
            <a:xfrm>
              <a:off x="11896452" y="4649935"/>
              <a:ext cx="292564" cy="252031"/>
            </a:xfrm>
            <a:prstGeom prst="rect">
              <a:avLst/>
            </a:prstGeom>
          </p:spPr>
          <p:txBody>
            <a:bodyPr lIns="0" tIns="0" rIns="0" bIns="0" rtlCol="0" anchor="t">
              <a:spAutoFit/>
            </a:bodyPr>
            <a:lstStyle/>
            <a:p>
              <a:pPr algn="ctr">
                <a:lnSpc>
                  <a:spcPts val="2065"/>
                </a:lnSpc>
              </a:pPr>
              <a:r>
                <a:rPr lang="en-US" sz="1475" b="1">
                  <a:solidFill>
                    <a:srgbClr val="000000"/>
                  </a:solidFill>
                  <a:latin typeface="Neighbor 2 Heavy"/>
                  <a:ea typeface="Neighbor 2 Heavy"/>
                  <a:cs typeface="Neighbor 2 Heavy"/>
                  <a:sym typeface="Neighbor 2 Heavy"/>
                </a:rPr>
                <a:t>1 .</a:t>
              </a:r>
            </a:p>
          </p:txBody>
        </p:sp>
        <p:sp>
          <p:nvSpPr>
            <p:cNvPr id="42" name="TextBox 8">
              <a:extLst>
                <a:ext uri="{FF2B5EF4-FFF2-40B4-BE49-F238E27FC236}">
                  <a16:creationId xmlns:a16="http://schemas.microsoft.com/office/drawing/2014/main" id="{CD0B467F-7C70-1380-AC9D-1F22AA963730}"/>
                </a:ext>
              </a:extLst>
            </p:cNvPr>
            <p:cNvSpPr txBox="1"/>
            <p:nvPr/>
          </p:nvSpPr>
          <p:spPr>
            <a:xfrm>
              <a:off x="11875526" y="5973490"/>
              <a:ext cx="313490" cy="252031"/>
            </a:xfrm>
            <a:prstGeom prst="rect">
              <a:avLst/>
            </a:prstGeom>
          </p:spPr>
          <p:txBody>
            <a:bodyPr lIns="0" tIns="0" rIns="0" bIns="0" rtlCol="0" anchor="t">
              <a:spAutoFit/>
            </a:bodyPr>
            <a:lstStyle/>
            <a:p>
              <a:pPr algn="ctr">
                <a:lnSpc>
                  <a:spcPts val="2065"/>
                </a:lnSpc>
              </a:pPr>
              <a:r>
                <a:rPr lang="en-US" sz="1475" b="1" dirty="0">
                  <a:solidFill>
                    <a:srgbClr val="000000"/>
                  </a:solidFill>
                  <a:latin typeface="Neighbor 2 Heavy"/>
                  <a:ea typeface="Neighbor 2 Heavy"/>
                  <a:cs typeface="Neighbor 2 Heavy"/>
                  <a:sym typeface="Neighbor 2 Heavy"/>
                </a:rPr>
                <a:t>3 .</a:t>
              </a:r>
            </a:p>
          </p:txBody>
        </p:sp>
        <p:sp>
          <p:nvSpPr>
            <p:cNvPr id="43" name="TextBox 9">
              <a:extLst>
                <a:ext uri="{FF2B5EF4-FFF2-40B4-BE49-F238E27FC236}">
                  <a16:creationId xmlns:a16="http://schemas.microsoft.com/office/drawing/2014/main" id="{7D964FAB-E558-B7AD-5470-70B040F0F5E4}"/>
                </a:ext>
              </a:extLst>
            </p:cNvPr>
            <p:cNvSpPr txBox="1"/>
            <p:nvPr/>
          </p:nvSpPr>
          <p:spPr>
            <a:xfrm>
              <a:off x="11874154" y="5315807"/>
              <a:ext cx="314863" cy="252031"/>
            </a:xfrm>
            <a:prstGeom prst="rect">
              <a:avLst/>
            </a:prstGeom>
          </p:spPr>
          <p:txBody>
            <a:bodyPr lIns="0" tIns="0" rIns="0" bIns="0" rtlCol="0" anchor="t">
              <a:spAutoFit/>
            </a:bodyPr>
            <a:lstStyle/>
            <a:p>
              <a:pPr algn="ctr">
                <a:lnSpc>
                  <a:spcPts val="2065"/>
                </a:lnSpc>
              </a:pPr>
              <a:r>
                <a:rPr lang="en-US" sz="1475" b="1">
                  <a:solidFill>
                    <a:srgbClr val="000000"/>
                  </a:solidFill>
                  <a:latin typeface="Neighbor 2 Heavy"/>
                  <a:ea typeface="Neighbor 2 Heavy"/>
                  <a:cs typeface="Neighbor 2 Heavy"/>
                  <a:sym typeface="Neighbor 2 Heavy"/>
                </a:rPr>
                <a:t>2 .</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13" name="Group 2">
            <a:extLst>
              <a:ext uri="{FF2B5EF4-FFF2-40B4-BE49-F238E27FC236}">
                <a16:creationId xmlns:a16="http://schemas.microsoft.com/office/drawing/2014/main" id="{0D0B98F1-4A19-131E-C8B2-EC4069CAF06A}"/>
              </a:ext>
            </a:extLst>
          </p:cNvPr>
          <p:cNvGrpSpPr/>
          <p:nvPr/>
        </p:nvGrpSpPr>
        <p:grpSpPr>
          <a:xfrm>
            <a:off x="9321800" y="548303"/>
            <a:ext cx="7111702" cy="8730665"/>
            <a:chOff x="0" y="0"/>
            <a:chExt cx="2344028" cy="3326510"/>
          </a:xfrm>
        </p:grpSpPr>
        <p:sp>
          <p:nvSpPr>
            <p:cNvPr id="14" name="Freeform 3">
              <a:extLst>
                <a:ext uri="{FF2B5EF4-FFF2-40B4-BE49-F238E27FC236}">
                  <a16:creationId xmlns:a16="http://schemas.microsoft.com/office/drawing/2014/main" id="{EA11398D-9C7F-FDDD-35C6-B374D557F90E}"/>
                </a:ext>
              </a:extLst>
            </p:cNvPr>
            <p:cNvSpPr/>
            <p:nvPr/>
          </p:nvSpPr>
          <p:spPr>
            <a:xfrm>
              <a:off x="0" y="0"/>
              <a:ext cx="2344028" cy="3326510"/>
            </a:xfrm>
            <a:custGeom>
              <a:avLst/>
              <a:gdLst/>
              <a:ahLst/>
              <a:cxnLst/>
              <a:rect l="l" t="t" r="r" b="b"/>
              <a:pathLst>
                <a:path w="2344028" h="3326510">
                  <a:moveTo>
                    <a:pt x="0" y="0"/>
                  </a:moveTo>
                  <a:lnTo>
                    <a:pt x="2344028" y="0"/>
                  </a:lnTo>
                  <a:lnTo>
                    <a:pt x="2344028" y="3326510"/>
                  </a:lnTo>
                  <a:lnTo>
                    <a:pt x="0" y="3326510"/>
                  </a:lnTo>
                  <a:close/>
                </a:path>
              </a:pathLst>
            </a:custGeom>
            <a:solidFill>
              <a:srgbClr val="FFFFFF"/>
            </a:solidFill>
            <a:ln w="38100" cap="sq">
              <a:solidFill>
                <a:srgbClr val="000000"/>
              </a:solidFill>
              <a:prstDash val="solid"/>
              <a:miter/>
            </a:ln>
          </p:spPr>
          <p:txBody>
            <a:bodyPr/>
            <a:lstStyle/>
            <a:p>
              <a:endParaRPr lang="en-US"/>
            </a:p>
          </p:txBody>
        </p:sp>
        <p:sp>
          <p:nvSpPr>
            <p:cNvPr id="15" name="TextBox 4">
              <a:extLst>
                <a:ext uri="{FF2B5EF4-FFF2-40B4-BE49-F238E27FC236}">
                  <a16:creationId xmlns:a16="http://schemas.microsoft.com/office/drawing/2014/main" id="{A48733AF-0747-10DE-9EDB-A2057EC9E065}"/>
                </a:ext>
              </a:extLst>
            </p:cNvPr>
            <p:cNvSpPr txBox="1"/>
            <p:nvPr/>
          </p:nvSpPr>
          <p:spPr>
            <a:xfrm>
              <a:off x="0" y="-28575"/>
              <a:ext cx="2344028" cy="3355085"/>
            </a:xfrm>
            <a:prstGeom prst="rect">
              <a:avLst/>
            </a:prstGeom>
          </p:spPr>
          <p:txBody>
            <a:bodyPr lIns="15292" tIns="15292" rIns="15292" bIns="15292" rtlCol="0" anchor="ctr"/>
            <a:lstStyle/>
            <a:p>
              <a:pPr algn="ctr">
                <a:lnSpc>
                  <a:spcPts val="2065"/>
                </a:lnSpc>
              </a:pPr>
              <a:endParaRPr/>
            </a:p>
          </p:txBody>
        </p:sp>
      </p:grpSp>
      <p:grpSp>
        <p:nvGrpSpPr>
          <p:cNvPr id="2" name="Group 2"/>
          <p:cNvGrpSpPr/>
          <p:nvPr/>
        </p:nvGrpSpPr>
        <p:grpSpPr>
          <a:xfrm>
            <a:off x="762298" y="550496"/>
            <a:ext cx="7111702" cy="8730665"/>
            <a:chOff x="0" y="0"/>
            <a:chExt cx="2344028" cy="3326510"/>
          </a:xfrm>
        </p:grpSpPr>
        <p:sp>
          <p:nvSpPr>
            <p:cNvPr id="3" name="Freeform 3"/>
            <p:cNvSpPr/>
            <p:nvPr/>
          </p:nvSpPr>
          <p:spPr>
            <a:xfrm>
              <a:off x="0" y="0"/>
              <a:ext cx="2344028" cy="3326510"/>
            </a:xfrm>
            <a:custGeom>
              <a:avLst/>
              <a:gdLst/>
              <a:ahLst/>
              <a:cxnLst/>
              <a:rect l="l" t="t" r="r" b="b"/>
              <a:pathLst>
                <a:path w="2344028" h="3326510">
                  <a:moveTo>
                    <a:pt x="0" y="0"/>
                  </a:moveTo>
                  <a:lnTo>
                    <a:pt x="2344028" y="0"/>
                  </a:lnTo>
                  <a:lnTo>
                    <a:pt x="2344028" y="3326510"/>
                  </a:lnTo>
                  <a:lnTo>
                    <a:pt x="0" y="3326510"/>
                  </a:lnTo>
                  <a:close/>
                </a:path>
              </a:pathLst>
            </a:custGeom>
            <a:solidFill>
              <a:srgbClr val="FFFFFF"/>
            </a:solidFill>
            <a:ln w="38100" cap="sq">
              <a:solidFill>
                <a:srgbClr val="000000"/>
              </a:solidFill>
              <a:prstDash val="solid"/>
              <a:miter/>
            </a:ln>
          </p:spPr>
          <p:txBody>
            <a:bodyPr/>
            <a:lstStyle/>
            <a:p>
              <a:endParaRPr lang="en-US"/>
            </a:p>
          </p:txBody>
        </p:sp>
        <p:sp>
          <p:nvSpPr>
            <p:cNvPr id="4" name="TextBox 4"/>
            <p:cNvSpPr txBox="1"/>
            <p:nvPr/>
          </p:nvSpPr>
          <p:spPr>
            <a:xfrm>
              <a:off x="0" y="-28575"/>
              <a:ext cx="2344028" cy="3355085"/>
            </a:xfrm>
            <a:prstGeom prst="rect">
              <a:avLst/>
            </a:prstGeom>
          </p:spPr>
          <p:txBody>
            <a:bodyPr lIns="15292" tIns="15292" rIns="15292" bIns="15292" rtlCol="0" anchor="ctr"/>
            <a:lstStyle/>
            <a:p>
              <a:pPr algn="ctr">
                <a:lnSpc>
                  <a:spcPts val="2065"/>
                </a:lnSpc>
              </a:pPr>
              <a:endParaRPr/>
            </a:p>
          </p:txBody>
        </p:sp>
      </p:grpSp>
      <p:sp>
        <p:nvSpPr>
          <p:cNvPr id="5" name="TextBox 5"/>
          <p:cNvSpPr txBox="1"/>
          <p:nvPr/>
        </p:nvSpPr>
        <p:spPr>
          <a:xfrm>
            <a:off x="1302984" y="1219200"/>
            <a:ext cx="6400800" cy="7543155"/>
          </a:xfrm>
          <a:prstGeom prst="rect">
            <a:avLst/>
          </a:prstGeom>
        </p:spPr>
        <p:txBody>
          <a:bodyPr wrap="square" lIns="0" tIns="0" rIns="0" bIns="0" rtlCol="0" anchor="t">
            <a:spAutoFit/>
          </a:bodyPr>
          <a:lstStyle/>
          <a:p>
            <a:pPr>
              <a:lnSpc>
                <a:spcPts val="1885"/>
              </a:lnSpc>
              <a:spcBef>
                <a:spcPct val="0"/>
              </a:spcBef>
            </a:pPr>
            <a:endParaRPr lang="en-US" b="1">
              <a:solidFill>
                <a:srgbClr val="000000"/>
              </a:solidFill>
              <a:latin typeface="Helvetica Now Bold"/>
              <a:ea typeface="Helvetica Now Bold"/>
              <a:cs typeface="Helvetica Now Bold"/>
              <a:sym typeface="Helvetica Now Bold"/>
            </a:endParaRPr>
          </a:p>
          <a:p>
            <a:pPr>
              <a:lnSpc>
                <a:spcPts val="1885"/>
              </a:lnSpc>
              <a:spcBef>
                <a:spcPct val="0"/>
              </a:spcBef>
            </a:pPr>
            <a:endParaRPr lang="en-US" b="1">
              <a:solidFill>
                <a:srgbClr val="000000"/>
              </a:solidFill>
              <a:latin typeface="Helvetica Now Bold"/>
              <a:ea typeface="Helvetica Now Bold"/>
              <a:cs typeface="Helvetica Now Bold"/>
              <a:sym typeface="Helvetica Now Bold"/>
            </a:endParaRPr>
          </a:p>
          <a:p>
            <a:pPr>
              <a:lnSpc>
                <a:spcPts val="1885"/>
              </a:lnSpc>
              <a:spcBef>
                <a:spcPct val="0"/>
              </a:spcBef>
            </a:pPr>
            <a:r>
              <a:rPr lang="en-US" b="1">
                <a:solidFill>
                  <a:srgbClr val="000000"/>
                </a:solidFill>
                <a:latin typeface="Helvetica Now Bold"/>
                <a:ea typeface="Helvetica Now Bold"/>
                <a:cs typeface="Helvetica Now Bold"/>
                <a:sym typeface="Helvetica Now Bold"/>
              </a:rPr>
              <a:t>Battery Recycling Quiz </a:t>
            </a:r>
          </a:p>
          <a:p>
            <a:pPr>
              <a:lnSpc>
                <a:spcPts val="1885"/>
              </a:lnSpc>
              <a:spcBef>
                <a:spcPct val="0"/>
              </a:spcBef>
            </a:pPr>
            <a:r>
              <a:rPr lang="en-US" b="1">
                <a:solidFill>
                  <a:srgbClr val="000000"/>
                </a:solidFill>
                <a:latin typeface="Helvetica Now Bold"/>
                <a:ea typeface="Helvetica Now Bold"/>
                <a:cs typeface="Helvetica Now Bold"/>
                <a:sym typeface="Helvetica Now Bold"/>
              </a:rPr>
              <a:t>Name: ______________________ Class: ________</a:t>
            </a:r>
          </a:p>
          <a:p>
            <a:pPr>
              <a:lnSpc>
                <a:spcPts val="1885"/>
              </a:lnSpc>
              <a:spcBef>
                <a:spcPct val="0"/>
              </a:spcBef>
            </a:pPr>
            <a:endParaRPr lang="en-US" b="1">
              <a:solidFill>
                <a:srgbClr val="000000"/>
              </a:solidFill>
              <a:latin typeface="Helvetica Now Bold"/>
              <a:ea typeface="Helvetica Now Bold"/>
              <a:cs typeface="Helvetica Now Bold"/>
              <a:sym typeface="Helvetica Now Bold"/>
            </a:endParaRPr>
          </a:p>
          <a:p>
            <a:pPr>
              <a:lnSpc>
                <a:spcPts val="1885"/>
              </a:lnSpc>
              <a:spcBef>
                <a:spcPct val="0"/>
              </a:spcBef>
            </a:pPr>
            <a:endParaRPr lang="en-US" b="1">
              <a:solidFill>
                <a:srgbClr val="000000"/>
              </a:solidFill>
              <a:latin typeface="Helvetica Now Bold"/>
              <a:ea typeface="Helvetica Now Bold"/>
              <a:cs typeface="Helvetica Now Bold"/>
              <a:sym typeface="Helvetica Now Bold"/>
            </a:endParaRPr>
          </a:p>
          <a:p>
            <a:pPr>
              <a:lnSpc>
                <a:spcPts val="1885"/>
              </a:lnSpc>
              <a:spcBef>
                <a:spcPct val="0"/>
              </a:spcBef>
            </a:pPr>
            <a:endParaRPr lang="en-US" b="1">
              <a:solidFill>
                <a:srgbClr val="000000"/>
              </a:solidFill>
              <a:latin typeface="Helvetica Now Bold"/>
              <a:ea typeface="Helvetica Now Bold"/>
              <a:cs typeface="Helvetica Now Bold"/>
              <a:sym typeface="Helvetica Now Bold"/>
            </a:endParaRPr>
          </a:p>
          <a:p>
            <a:pPr>
              <a:lnSpc>
                <a:spcPts val="1885"/>
              </a:lnSpc>
              <a:spcBef>
                <a:spcPct val="0"/>
              </a:spcBef>
            </a:pPr>
            <a:endParaRPr lang="en-US" b="1">
              <a:solidFill>
                <a:srgbClr val="000000"/>
              </a:solidFill>
              <a:latin typeface="Helvetica Now Bold"/>
              <a:ea typeface="Helvetica Now Bold"/>
              <a:cs typeface="Helvetica Now Bold"/>
              <a:sym typeface="Helvetica Now Bold"/>
            </a:endParaRPr>
          </a:p>
          <a:p>
            <a:pPr>
              <a:lnSpc>
                <a:spcPts val="1885"/>
              </a:lnSpc>
              <a:spcBef>
                <a:spcPct val="0"/>
              </a:spcBef>
            </a:pPr>
            <a:endParaRPr lang="en-US" b="1">
              <a:solidFill>
                <a:srgbClr val="000000"/>
              </a:solidFill>
              <a:latin typeface="Helvetica Now Bold"/>
              <a:ea typeface="Helvetica Now Bold"/>
              <a:cs typeface="Helvetica Now Bold"/>
              <a:sym typeface="Helvetica Now Bold"/>
            </a:endParaRPr>
          </a:p>
          <a:p>
            <a:pPr>
              <a:lnSpc>
                <a:spcPts val="1885"/>
              </a:lnSpc>
              <a:spcBef>
                <a:spcPct val="0"/>
              </a:spcBef>
            </a:pPr>
            <a:endParaRPr lang="en-US" b="1">
              <a:solidFill>
                <a:srgbClr val="000000"/>
              </a:solidFill>
              <a:latin typeface="Helvetica Now Bold"/>
              <a:ea typeface="Helvetica Now Bold"/>
              <a:cs typeface="Helvetica Now Bold"/>
              <a:sym typeface="Helvetica Now Bold"/>
            </a:endParaRPr>
          </a:p>
          <a:p>
            <a:pPr>
              <a:lnSpc>
                <a:spcPts val="1885"/>
              </a:lnSpc>
              <a:spcBef>
                <a:spcPct val="0"/>
              </a:spcBef>
            </a:pPr>
            <a:endParaRPr lang="en-US" b="1">
              <a:solidFill>
                <a:srgbClr val="000000"/>
              </a:solidFill>
              <a:latin typeface="Helvetica Now Bold"/>
              <a:ea typeface="Helvetica Now Bold"/>
              <a:cs typeface="Helvetica Now Bold"/>
              <a:sym typeface="Helvetica Now Bold"/>
            </a:endParaRPr>
          </a:p>
          <a:p>
            <a:pPr>
              <a:lnSpc>
                <a:spcPts val="1885"/>
              </a:lnSpc>
              <a:spcBef>
                <a:spcPct val="0"/>
              </a:spcBef>
            </a:pPr>
            <a:endParaRPr lang="en-US" b="1">
              <a:solidFill>
                <a:srgbClr val="000000"/>
              </a:solidFill>
              <a:latin typeface="Helvetica Now Bold"/>
              <a:ea typeface="Helvetica Now Bold"/>
              <a:cs typeface="Helvetica Now Bold"/>
              <a:sym typeface="Helvetica Now Bold"/>
            </a:endParaRPr>
          </a:p>
          <a:p>
            <a:pPr>
              <a:lnSpc>
                <a:spcPts val="1885"/>
              </a:lnSpc>
              <a:spcBef>
                <a:spcPct val="0"/>
              </a:spcBef>
            </a:pPr>
            <a:r>
              <a:rPr lang="en-US" b="1">
                <a:solidFill>
                  <a:srgbClr val="000000"/>
                </a:solidFill>
                <a:latin typeface="Helvetica Now Bold"/>
                <a:ea typeface="Helvetica Now Bold"/>
                <a:cs typeface="Helvetica Now Bold"/>
                <a:sym typeface="Helvetica Now Bold"/>
              </a:rPr>
              <a:t>Circle or underline the correct answer for each question. Good luck!</a:t>
            </a:r>
          </a:p>
          <a:p>
            <a:pPr>
              <a:lnSpc>
                <a:spcPts val="1885"/>
              </a:lnSpc>
              <a:spcBef>
                <a:spcPct val="0"/>
              </a:spcBef>
            </a:pPr>
            <a:endParaRPr lang="en-US" b="1">
              <a:solidFill>
                <a:srgbClr val="000000"/>
              </a:solidFill>
              <a:latin typeface="Helvetica Now Bold"/>
              <a:ea typeface="Helvetica Now Bold"/>
              <a:cs typeface="Helvetica Now Bold"/>
              <a:sym typeface="Helvetica Now Bold"/>
            </a:endParaRPr>
          </a:p>
          <a:p>
            <a:pPr>
              <a:lnSpc>
                <a:spcPts val="1885"/>
              </a:lnSpc>
              <a:spcBef>
                <a:spcPct val="0"/>
              </a:spcBef>
            </a:pPr>
            <a:r>
              <a:rPr lang="en-US" b="1">
                <a:solidFill>
                  <a:srgbClr val="000000"/>
                </a:solidFill>
                <a:latin typeface="Helvetica Now Bold"/>
                <a:ea typeface="Helvetica Now Bold"/>
                <a:cs typeface="Helvetica Now Bold"/>
                <a:sym typeface="Helvetica Now Bold"/>
              </a:rPr>
              <a:t>Who invented the first modern battery in 1800?</a:t>
            </a:r>
          </a:p>
          <a:p>
            <a:pPr>
              <a:lnSpc>
                <a:spcPts val="1885"/>
              </a:lnSpc>
              <a:spcBef>
                <a:spcPct val="0"/>
              </a:spcBef>
            </a:pPr>
            <a:r>
              <a:rPr lang="en-US" b="1">
                <a:solidFill>
                  <a:srgbClr val="000000"/>
                </a:solidFill>
                <a:latin typeface="Helvetica Now Bold"/>
                <a:ea typeface="Helvetica Now Bold"/>
                <a:cs typeface="Helvetica Now Bold"/>
                <a:sym typeface="Helvetica Now Bold"/>
              </a:rPr>
              <a:t> </a:t>
            </a:r>
            <a:r>
              <a:rPr lang="en-US">
                <a:solidFill>
                  <a:srgbClr val="000000"/>
                </a:solidFill>
                <a:latin typeface="Helvetica Now"/>
                <a:ea typeface="Helvetica Now"/>
                <a:cs typeface="Helvetica Now"/>
                <a:sym typeface="Helvetica Now"/>
              </a:rPr>
              <a:t>a) Benjamin Franklin.</a:t>
            </a:r>
          </a:p>
          <a:p>
            <a:pPr>
              <a:lnSpc>
                <a:spcPts val="1885"/>
              </a:lnSpc>
              <a:spcBef>
                <a:spcPct val="0"/>
              </a:spcBef>
            </a:pPr>
            <a:r>
              <a:rPr lang="en-US">
                <a:solidFill>
                  <a:srgbClr val="000000"/>
                </a:solidFill>
                <a:latin typeface="Helvetica Now"/>
                <a:ea typeface="Helvetica Now"/>
                <a:cs typeface="Helvetica Now"/>
                <a:sym typeface="Helvetica Now"/>
              </a:rPr>
              <a:t> b) Alessandro Volta.</a:t>
            </a:r>
          </a:p>
          <a:p>
            <a:pPr>
              <a:lnSpc>
                <a:spcPts val="1885"/>
              </a:lnSpc>
              <a:spcBef>
                <a:spcPct val="0"/>
              </a:spcBef>
            </a:pPr>
            <a:r>
              <a:rPr lang="en-US">
                <a:solidFill>
                  <a:srgbClr val="000000"/>
                </a:solidFill>
                <a:latin typeface="Helvetica Now"/>
                <a:ea typeface="Helvetica Now"/>
                <a:cs typeface="Helvetica Now"/>
                <a:sym typeface="Helvetica Now"/>
              </a:rPr>
              <a:t> c) Thomas Edison.</a:t>
            </a:r>
          </a:p>
          <a:p>
            <a:pPr>
              <a:lnSpc>
                <a:spcPts val="1885"/>
              </a:lnSpc>
              <a:spcBef>
                <a:spcPct val="0"/>
              </a:spcBef>
            </a:pPr>
            <a:r>
              <a:rPr lang="en-US">
                <a:solidFill>
                  <a:srgbClr val="000000"/>
                </a:solidFill>
                <a:latin typeface="Helvetica Now"/>
                <a:ea typeface="Helvetica Now"/>
                <a:cs typeface="Helvetica Now"/>
                <a:sym typeface="Helvetica Now"/>
              </a:rPr>
              <a:t> d) Albert Einstein.</a:t>
            </a: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r>
              <a:rPr lang="en-US" b="1">
                <a:solidFill>
                  <a:srgbClr val="000000"/>
                </a:solidFill>
                <a:latin typeface="Helvetica Now Bold"/>
                <a:ea typeface="Helvetica Now Bold"/>
                <a:cs typeface="Helvetica Now Bold"/>
                <a:sym typeface="Helvetica Now Bold"/>
              </a:rPr>
              <a:t>Which of these is NOT a good reason to recycle batteries?</a:t>
            </a:r>
          </a:p>
          <a:p>
            <a:pPr>
              <a:lnSpc>
                <a:spcPts val="1885"/>
              </a:lnSpc>
            </a:pPr>
            <a:r>
              <a:rPr lang="en-US" b="1">
                <a:solidFill>
                  <a:srgbClr val="000000"/>
                </a:solidFill>
                <a:latin typeface="Helvetica Now Bold"/>
                <a:ea typeface="Helvetica Now Bold"/>
                <a:cs typeface="Helvetica Now Bold"/>
                <a:sym typeface="Helvetica Now Bold"/>
              </a:rPr>
              <a:t> </a:t>
            </a:r>
            <a:r>
              <a:rPr lang="en-US">
                <a:solidFill>
                  <a:srgbClr val="000000"/>
                </a:solidFill>
                <a:latin typeface="Helvetica Now"/>
                <a:ea typeface="Helvetica Now"/>
                <a:cs typeface="Helvetica Now"/>
                <a:sym typeface="Helvetica Now"/>
              </a:rPr>
              <a:t>a) Batteries contain harmful chemicals that can pollute the environment.</a:t>
            </a:r>
          </a:p>
          <a:p>
            <a:pPr>
              <a:lnSpc>
                <a:spcPts val="1885"/>
              </a:lnSpc>
            </a:pPr>
            <a:r>
              <a:rPr lang="en-US">
                <a:solidFill>
                  <a:srgbClr val="000000"/>
                </a:solidFill>
                <a:latin typeface="Helvetica Now"/>
                <a:ea typeface="Helvetica Now"/>
                <a:cs typeface="Helvetica Now"/>
                <a:sym typeface="Helvetica Now"/>
              </a:rPr>
              <a:t> b) Materials from batteries can be reused to make new products.</a:t>
            </a:r>
          </a:p>
          <a:p>
            <a:pPr>
              <a:lnSpc>
                <a:spcPts val="1885"/>
              </a:lnSpc>
            </a:pPr>
            <a:r>
              <a:rPr lang="en-US">
                <a:solidFill>
                  <a:srgbClr val="000000"/>
                </a:solidFill>
                <a:latin typeface="Helvetica Now"/>
                <a:ea typeface="Helvetica Now"/>
                <a:cs typeface="Helvetica Now"/>
                <a:sym typeface="Helvetica Now"/>
              </a:rPr>
              <a:t> c) Recycling batteries saves energy and resources.</a:t>
            </a:r>
          </a:p>
          <a:p>
            <a:pPr>
              <a:lnSpc>
                <a:spcPts val="1885"/>
              </a:lnSpc>
            </a:pPr>
            <a:r>
              <a:rPr lang="en-US">
                <a:solidFill>
                  <a:srgbClr val="000000"/>
                </a:solidFill>
                <a:latin typeface="Helvetica Now"/>
                <a:ea typeface="Helvetica Now"/>
                <a:cs typeface="Helvetica Now"/>
                <a:sym typeface="Helvetica Now"/>
              </a:rPr>
              <a:t> d) Batteries will last forever if you recycle them.</a:t>
            </a:r>
          </a:p>
          <a:p>
            <a:pPr>
              <a:lnSpc>
                <a:spcPts val="1885"/>
              </a:lnSpc>
              <a:spcBef>
                <a:spcPct val="0"/>
              </a:spcBef>
            </a:pPr>
            <a:endParaRPr lang="en-US" sz="1346">
              <a:solidFill>
                <a:srgbClr val="000000"/>
              </a:solidFill>
              <a:latin typeface="Helvetica Now"/>
              <a:ea typeface="Helvetica Now"/>
              <a:cs typeface="Helvetica Now"/>
              <a:sym typeface="Helvetica Now"/>
            </a:endParaRPr>
          </a:p>
        </p:txBody>
      </p:sp>
      <p:grpSp>
        <p:nvGrpSpPr>
          <p:cNvPr id="6" name="Group 6"/>
          <p:cNvGrpSpPr/>
          <p:nvPr/>
        </p:nvGrpSpPr>
        <p:grpSpPr>
          <a:xfrm>
            <a:off x="16103600" y="9398555"/>
            <a:ext cx="1015702" cy="239572"/>
            <a:chOff x="0" y="0"/>
            <a:chExt cx="386997" cy="91280"/>
          </a:xfrm>
        </p:grpSpPr>
        <p:sp>
          <p:nvSpPr>
            <p:cNvPr id="7" name="Freeform 7"/>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8" name="TextBox 8"/>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9" name="AutoShape 9"/>
          <p:cNvSpPr/>
          <p:nvPr/>
        </p:nvSpPr>
        <p:spPr>
          <a:xfrm flipH="1" flipV="1">
            <a:off x="16484600" y="9448800"/>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10" name="TextBox 10"/>
          <p:cNvSpPr txBox="1"/>
          <p:nvPr/>
        </p:nvSpPr>
        <p:spPr>
          <a:xfrm>
            <a:off x="16713200" y="9416159"/>
            <a:ext cx="639976" cy="196400"/>
          </a:xfrm>
          <a:prstGeom prst="rect">
            <a:avLst/>
          </a:prstGeom>
        </p:spPr>
        <p:txBody>
          <a:bodyPr lIns="0" tIns="0" rIns="0" bIns="0" rtlCol="0" anchor="t">
            <a:spAutoFit/>
          </a:bodyPr>
          <a:lstStyle/>
          <a:p>
            <a:pPr>
              <a:lnSpc>
                <a:spcPts val="1580"/>
              </a:lnSpc>
            </a:pPr>
            <a:r>
              <a:rPr lang="en-US" sz="1128" dirty="0">
                <a:solidFill>
                  <a:srgbClr val="0C0B45"/>
                </a:solidFill>
                <a:latin typeface="Helvetica Now"/>
                <a:ea typeface="Helvetica Now"/>
                <a:cs typeface="Helvetica Now"/>
                <a:sym typeface="Helvetica Now"/>
              </a:rPr>
              <a:t>18</a:t>
            </a:r>
          </a:p>
        </p:txBody>
      </p:sp>
      <p:sp>
        <p:nvSpPr>
          <p:cNvPr id="12" name="TextBox 11">
            <a:extLst>
              <a:ext uri="{FF2B5EF4-FFF2-40B4-BE49-F238E27FC236}">
                <a16:creationId xmlns:a16="http://schemas.microsoft.com/office/drawing/2014/main" id="{BFEBD6AA-24C6-8BB0-8CC7-AC15CF22393F}"/>
              </a:ext>
            </a:extLst>
          </p:cNvPr>
          <p:cNvSpPr txBox="1"/>
          <p:nvPr/>
        </p:nvSpPr>
        <p:spPr>
          <a:xfrm>
            <a:off x="9677251" y="1219200"/>
            <a:ext cx="6400800" cy="6921638"/>
          </a:xfrm>
          <a:prstGeom prst="rect">
            <a:avLst/>
          </a:prstGeom>
          <a:noFill/>
        </p:spPr>
        <p:txBody>
          <a:bodyPr wrap="square">
            <a:spAutoFit/>
          </a:bodyPr>
          <a:lstStyle/>
          <a:p>
            <a:pPr>
              <a:lnSpc>
                <a:spcPts val="1885"/>
              </a:lnSpc>
              <a:spcBef>
                <a:spcPct val="0"/>
              </a:spcBef>
            </a:pPr>
            <a:endParaRPr lang="en-US" sz="1600">
              <a:solidFill>
                <a:srgbClr val="000000"/>
              </a:solidFill>
              <a:latin typeface="Helvetica Now"/>
              <a:ea typeface="Helvetica Now"/>
              <a:cs typeface="Helvetica Now"/>
              <a:sym typeface="Helvetica Now"/>
            </a:endParaRPr>
          </a:p>
          <a:p>
            <a:pPr>
              <a:lnSpc>
                <a:spcPts val="1885"/>
              </a:lnSpc>
              <a:spcBef>
                <a:spcPct val="0"/>
              </a:spcBef>
            </a:pPr>
            <a:r>
              <a:rPr lang="en-US" b="1">
                <a:solidFill>
                  <a:srgbClr val="000000"/>
                </a:solidFill>
                <a:latin typeface="Helvetica Now Bold"/>
                <a:ea typeface="Helvetica Now Bold"/>
                <a:cs typeface="Helvetica Now Bold"/>
                <a:sym typeface="Helvetica Now Bold"/>
              </a:rPr>
              <a:t>What should you do with a used battery?</a:t>
            </a:r>
          </a:p>
          <a:p>
            <a:pPr>
              <a:lnSpc>
                <a:spcPts val="1885"/>
              </a:lnSpc>
              <a:spcBef>
                <a:spcPct val="0"/>
              </a:spcBef>
            </a:pPr>
            <a:r>
              <a:rPr lang="en-US">
                <a:solidFill>
                  <a:srgbClr val="000000"/>
                </a:solidFill>
                <a:latin typeface="Helvetica Now"/>
                <a:ea typeface="Helvetica Now"/>
                <a:cs typeface="Helvetica Now"/>
                <a:sym typeface="Helvetica Now"/>
              </a:rPr>
              <a:t> a) Throw it in the trash can.</a:t>
            </a:r>
          </a:p>
          <a:p>
            <a:pPr>
              <a:lnSpc>
                <a:spcPts val="1885"/>
              </a:lnSpc>
              <a:spcBef>
                <a:spcPct val="0"/>
              </a:spcBef>
            </a:pPr>
            <a:r>
              <a:rPr lang="en-US">
                <a:solidFill>
                  <a:srgbClr val="000000"/>
                </a:solidFill>
                <a:latin typeface="Helvetica Now"/>
                <a:ea typeface="Helvetica Now"/>
                <a:cs typeface="Helvetica Now"/>
                <a:sym typeface="Helvetica Now"/>
              </a:rPr>
              <a:t> b) Take it to a battery recycling drop-off box.</a:t>
            </a:r>
          </a:p>
          <a:p>
            <a:pPr>
              <a:lnSpc>
                <a:spcPts val="1885"/>
              </a:lnSpc>
              <a:spcBef>
                <a:spcPct val="0"/>
              </a:spcBef>
            </a:pPr>
            <a:r>
              <a:rPr lang="en-US">
                <a:solidFill>
                  <a:srgbClr val="000000"/>
                </a:solidFill>
                <a:latin typeface="Helvetica Now"/>
                <a:ea typeface="Helvetica Now"/>
                <a:cs typeface="Helvetica Now"/>
                <a:sym typeface="Helvetica Now"/>
              </a:rPr>
              <a:t> c) Flush it down the toilet.</a:t>
            </a:r>
          </a:p>
          <a:p>
            <a:pPr>
              <a:lnSpc>
                <a:spcPts val="1885"/>
              </a:lnSpc>
              <a:spcBef>
                <a:spcPct val="0"/>
              </a:spcBef>
            </a:pPr>
            <a:r>
              <a:rPr lang="en-US">
                <a:solidFill>
                  <a:srgbClr val="000000"/>
                </a:solidFill>
                <a:latin typeface="Helvetica Now"/>
                <a:ea typeface="Helvetica Now"/>
                <a:cs typeface="Helvetica Now"/>
                <a:sym typeface="Helvetica Now"/>
              </a:rPr>
              <a:t> d) Put it in the regular recycling bin.</a:t>
            </a: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r>
              <a:rPr lang="en-US" b="1">
                <a:solidFill>
                  <a:srgbClr val="000000"/>
                </a:solidFill>
                <a:latin typeface="Helvetica Now Bold"/>
                <a:ea typeface="Helvetica Now Bold"/>
                <a:cs typeface="Helvetica Now Bold"/>
                <a:sym typeface="Helvetica Now Bold"/>
              </a:rPr>
              <a:t>True or False: Nearly all parts of an alkaline battery can be recovered and reused.</a:t>
            </a:r>
          </a:p>
          <a:p>
            <a:pPr>
              <a:lnSpc>
                <a:spcPts val="1885"/>
              </a:lnSpc>
              <a:spcBef>
                <a:spcPct val="0"/>
              </a:spcBef>
            </a:pPr>
            <a:r>
              <a:rPr lang="en-US" b="1">
                <a:solidFill>
                  <a:srgbClr val="000000"/>
                </a:solidFill>
                <a:latin typeface="Helvetica Now Bold"/>
                <a:ea typeface="Helvetica Now Bold"/>
                <a:cs typeface="Helvetica Now Bold"/>
                <a:sym typeface="Helvetica Now Bold"/>
              </a:rPr>
              <a:t> </a:t>
            </a:r>
            <a:r>
              <a:rPr lang="en-US">
                <a:solidFill>
                  <a:srgbClr val="000000"/>
                </a:solidFill>
                <a:latin typeface="Helvetica Now"/>
                <a:ea typeface="Helvetica Now"/>
                <a:cs typeface="Helvetica Now"/>
                <a:sym typeface="Helvetica Now"/>
              </a:rPr>
              <a:t>True / False</a:t>
            </a: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endParaRPr lang="en-US">
              <a:solidFill>
                <a:srgbClr val="000000"/>
              </a:solidFill>
              <a:latin typeface="Helvetica Now"/>
              <a:ea typeface="Helvetica Now"/>
              <a:cs typeface="Helvetica Now"/>
              <a:sym typeface="Helvetica Now"/>
            </a:endParaRPr>
          </a:p>
          <a:p>
            <a:pPr>
              <a:lnSpc>
                <a:spcPts val="1885"/>
              </a:lnSpc>
              <a:spcBef>
                <a:spcPct val="0"/>
              </a:spcBef>
            </a:pPr>
            <a:r>
              <a:rPr lang="en-US" b="1">
                <a:solidFill>
                  <a:srgbClr val="000000"/>
                </a:solidFill>
                <a:latin typeface="Helvetica Now Bold"/>
                <a:ea typeface="Helvetica Now Bold"/>
                <a:cs typeface="Helvetica Now Bold"/>
                <a:sym typeface="Helvetica Now Bold"/>
              </a:rPr>
              <a:t>Which of these can old battery materials turn into after recycling? (Choose all correct answers.)</a:t>
            </a:r>
          </a:p>
          <a:p>
            <a:pPr>
              <a:lnSpc>
                <a:spcPts val="1885"/>
              </a:lnSpc>
              <a:spcBef>
                <a:spcPct val="0"/>
              </a:spcBef>
            </a:pPr>
            <a:r>
              <a:rPr lang="en-US" b="1">
                <a:solidFill>
                  <a:srgbClr val="000000"/>
                </a:solidFill>
                <a:latin typeface="Helvetica Now Bold"/>
                <a:ea typeface="Helvetica Now Bold"/>
                <a:cs typeface="Helvetica Now Bold"/>
                <a:sym typeface="Helvetica Now Bold"/>
              </a:rPr>
              <a:t> </a:t>
            </a:r>
            <a:r>
              <a:rPr lang="en-US">
                <a:solidFill>
                  <a:srgbClr val="000000"/>
                </a:solidFill>
                <a:latin typeface="Helvetica Now"/>
                <a:ea typeface="Helvetica Now"/>
                <a:cs typeface="Helvetica Now"/>
                <a:sym typeface="Helvetica Now"/>
              </a:rPr>
              <a:t>a) New batteries.</a:t>
            </a:r>
          </a:p>
          <a:p>
            <a:pPr>
              <a:lnSpc>
                <a:spcPts val="1885"/>
              </a:lnSpc>
              <a:spcBef>
                <a:spcPct val="0"/>
              </a:spcBef>
            </a:pPr>
            <a:r>
              <a:rPr lang="en-US">
                <a:solidFill>
                  <a:srgbClr val="000000"/>
                </a:solidFill>
                <a:latin typeface="Helvetica Now"/>
                <a:ea typeface="Helvetica Now"/>
                <a:cs typeface="Helvetica Now"/>
                <a:sym typeface="Helvetica Now"/>
              </a:rPr>
              <a:t> b) Metal items like golf clubs or pans.</a:t>
            </a:r>
          </a:p>
          <a:p>
            <a:pPr>
              <a:lnSpc>
                <a:spcPts val="1885"/>
              </a:lnSpc>
              <a:spcBef>
                <a:spcPct val="0"/>
              </a:spcBef>
            </a:pPr>
            <a:r>
              <a:rPr lang="en-US">
                <a:solidFill>
                  <a:srgbClr val="000000"/>
                </a:solidFill>
                <a:latin typeface="Helvetica Now"/>
                <a:ea typeface="Helvetica Now"/>
                <a:cs typeface="Helvetica Now"/>
                <a:sym typeface="Helvetica Now"/>
              </a:rPr>
              <a:t> c) Poisonous waste that nobody can use.</a:t>
            </a:r>
          </a:p>
          <a:p>
            <a:pPr>
              <a:lnSpc>
                <a:spcPts val="1885"/>
              </a:lnSpc>
              <a:spcBef>
                <a:spcPct val="0"/>
              </a:spcBef>
            </a:pPr>
            <a:r>
              <a:rPr lang="en-US">
                <a:solidFill>
                  <a:srgbClr val="000000"/>
                </a:solidFill>
                <a:latin typeface="Helvetica Now"/>
                <a:ea typeface="Helvetica Now"/>
                <a:cs typeface="Helvetica Now"/>
                <a:sym typeface="Helvetica Now"/>
              </a:rPr>
              <a:t> d) Ingredients for products like fertilizer.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15951200" y="9462985"/>
            <a:ext cx="1029983" cy="242940"/>
            <a:chOff x="0" y="0"/>
            <a:chExt cx="386997" cy="91280"/>
          </a:xfrm>
        </p:grpSpPr>
        <p:sp>
          <p:nvSpPr>
            <p:cNvPr id="3" name="Freeform 3"/>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4" name="TextBox 4"/>
            <p:cNvSpPr txBox="1"/>
            <p:nvPr/>
          </p:nvSpPr>
          <p:spPr>
            <a:xfrm>
              <a:off x="0" y="-28575"/>
              <a:ext cx="386997" cy="119855"/>
            </a:xfrm>
            <a:prstGeom prst="rect">
              <a:avLst/>
            </a:prstGeom>
          </p:spPr>
          <p:txBody>
            <a:bodyPr lIns="48454" tIns="48454" rIns="48454" bIns="48454" rtlCol="0" anchor="ctr"/>
            <a:lstStyle/>
            <a:p>
              <a:pPr algn="ctr">
                <a:lnSpc>
                  <a:spcPts val="1602"/>
                </a:lnSpc>
                <a:spcBef>
                  <a:spcPct val="0"/>
                </a:spcBef>
              </a:pPr>
              <a:endParaRPr/>
            </a:p>
          </p:txBody>
        </p:sp>
      </p:grpSp>
      <p:sp>
        <p:nvSpPr>
          <p:cNvPr id="5" name="AutoShape 5"/>
          <p:cNvSpPr/>
          <p:nvPr/>
        </p:nvSpPr>
        <p:spPr>
          <a:xfrm flipH="1" flipV="1">
            <a:off x="16179800" y="9519952"/>
            <a:ext cx="0" cy="115273"/>
          </a:xfrm>
          <a:prstGeom prst="line">
            <a:avLst/>
          </a:prstGeom>
          <a:ln w="9525" cap="flat">
            <a:solidFill>
              <a:srgbClr val="0C0B45"/>
            </a:solidFill>
            <a:prstDash val="solid"/>
            <a:headEnd type="none" w="sm" len="sm"/>
            <a:tailEnd type="none" w="sm" len="sm"/>
          </a:ln>
        </p:spPr>
        <p:txBody>
          <a:bodyPr/>
          <a:lstStyle/>
          <a:p>
            <a:endParaRPr lang="en-US"/>
          </a:p>
        </p:txBody>
      </p:sp>
      <p:sp>
        <p:nvSpPr>
          <p:cNvPr id="6" name="TextBox 6"/>
          <p:cNvSpPr txBox="1"/>
          <p:nvPr/>
        </p:nvSpPr>
        <p:spPr>
          <a:xfrm>
            <a:off x="1630198" y="1809926"/>
            <a:ext cx="6346186" cy="5550109"/>
          </a:xfrm>
          <a:prstGeom prst="rect">
            <a:avLst/>
          </a:prstGeom>
        </p:spPr>
        <p:txBody>
          <a:bodyPr lIns="0" tIns="0" rIns="0" bIns="0" rtlCol="0" anchor="t">
            <a:spAutoFit/>
          </a:bodyPr>
          <a:lstStyle/>
          <a:p>
            <a:pPr>
              <a:lnSpc>
                <a:spcPts val="1826"/>
              </a:lnSpc>
              <a:spcBef>
                <a:spcPct val="0"/>
              </a:spcBef>
            </a:pPr>
            <a:endParaRPr/>
          </a:p>
          <a:p>
            <a:pPr>
              <a:lnSpc>
                <a:spcPts val="1826"/>
              </a:lnSpc>
              <a:spcBef>
                <a:spcPct val="0"/>
              </a:spcBef>
            </a:pPr>
            <a:r>
              <a:rPr lang="en-US" b="1">
                <a:solidFill>
                  <a:srgbClr val="000000"/>
                </a:solidFill>
                <a:latin typeface="Helvetica Now Bold"/>
                <a:ea typeface="Helvetica Now Bold"/>
                <a:cs typeface="Helvetica Now Bold"/>
                <a:sym typeface="Helvetica Now Bold"/>
              </a:rPr>
              <a:t>Name: _________________ Date: ____________</a:t>
            </a:r>
          </a:p>
          <a:p>
            <a:pPr>
              <a:lnSpc>
                <a:spcPts val="1826"/>
              </a:lnSpc>
              <a:spcBef>
                <a:spcPct val="0"/>
              </a:spcBef>
            </a:pPr>
            <a:endParaRPr lang="en-US" b="1">
              <a:solidFill>
                <a:srgbClr val="000000"/>
              </a:solidFill>
              <a:latin typeface="Helvetica Now Bold"/>
              <a:ea typeface="Helvetica Now Bold"/>
              <a:cs typeface="Helvetica Now Bold"/>
              <a:sym typeface="Helvetica Now Bold"/>
            </a:endParaRPr>
          </a:p>
          <a:p>
            <a:pPr>
              <a:lnSpc>
                <a:spcPts val="1826"/>
              </a:lnSpc>
              <a:spcBef>
                <a:spcPct val="0"/>
              </a:spcBef>
            </a:pPr>
            <a:endParaRPr lang="en-US" b="1">
              <a:solidFill>
                <a:srgbClr val="000000"/>
              </a:solidFill>
              <a:latin typeface="Helvetica Now Bold"/>
              <a:ea typeface="Helvetica Now Bold"/>
              <a:cs typeface="Helvetica Now Bold"/>
              <a:sym typeface="Helvetica Now Bold"/>
            </a:endParaRPr>
          </a:p>
          <a:p>
            <a:pPr>
              <a:lnSpc>
                <a:spcPts val="1826"/>
              </a:lnSpc>
              <a:spcBef>
                <a:spcPct val="0"/>
              </a:spcBef>
            </a:pPr>
            <a:endParaRPr lang="en-US" b="1">
              <a:solidFill>
                <a:srgbClr val="000000"/>
              </a:solidFill>
              <a:latin typeface="Helvetica Now Bold"/>
              <a:ea typeface="Helvetica Now Bold"/>
              <a:cs typeface="Helvetica Now Bold"/>
              <a:sym typeface="Helvetica Now Bold"/>
            </a:endParaRPr>
          </a:p>
          <a:p>
            <a:pPr>
              <a:lnSpc>
                <a:spcPts val="1826"/>
              </a:lnSpc>
              <a:spcBef>
                <a:spcPct val="0"/>
              </a:spcBef>
            </a:pPr>
            <a:r>
              <a:rPr lang="en-US" b="1">
                <a:solidFill>
                  <a:srgbClr val="000000"/>
                </a:solidFill>
                <a:latin typeface="Helvetica Now Bold"/>
                <a:ea typeface="Helvetica Now Bold"/>
                <a:cs typeface="Helvetica Now Bold"/>
                <a:sym typeface="Helvetica Now Bold"/>
              </a:rPr>
              <a:t>“Battery Hunt” – Find the Batteries in Your Life!</a:t>
            </a:r>
          </a:p>
          <a:p>
            <a:pPr>
              <a:lnSpc>
                <a:spcPts val="1826"/>
              </a:lnSpc>
              <a:spcBef>
                <a:spcPct val="0"/>
              </a:spcBef>
            </a:pPr>
            <a:r>
              <a:rPr lang="en-US" sz="1600">
                <a:solidFill>
                  <a:srgbClr val="000000"/>
                </a:solidFill>
                <a:latin typeface="Helvetica Now"/>
                <a:ea typeface="Helvetica Now"/>
                <a:cs typeface="Helvetica Now"/>
                <a:sym typeface="Helvetica Now"/>
              </a:rPr>
              <a:t>We use batteries in so many things. In this activity, your mission is to find devices that use batteries at home (or in class) and list them below. Ask an adult to help you if needed. Talk about your discoveries in class!</a:t>
            </a: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r>
              <a:rPr lang="en-US" b="1">
                <a:solidFill>
                  <a:srgbClr val="000000"/>
                </a:solidFill>
                <a:latin typeface="Helvetica Now Bold"/>
                <a:ea typeface="Helvetica Now Bold"/>
                <a:cs typeface="Helvetica Now Bold"/>
                <a:sym typeface="Helvetica Now Bold"/>
              </a:rPr>
              <a:t>Find at least 5 things that use batteries,</a:t>
            </a:r>
            <a:r>
              <a:rPr lang="en-US">
                <a:solidFill>
                  <a:srgbClr val="000000"/>
                </a:solidFill>
                <a:latin typeface="Helvetica Now"/>
                <a:ea typeface="Helvetica Now"/>
                <a:cs typeface="Helvetica Now"/>
                <a:sym typeface="Helvetica Now"/>
              </a:rPr>
              <a:t> </a:t>
            </a:r>
            <a:r>
              <a:rPr lang="en-US" sz="1600">
                <a:solidFill>
                  <a:srgbClr val="000000"/>
                </a:solidFill>
                <a:latin typeface="Helvetica Now"/>
                <a:ea typeface="Helvetica Now"/>
                <a:cs typeface="Helvetica Now"/>
                <a:sym typeface="Helvetica Now"/>
              </a:rPr>
              <a:t>like toys, gadgets or  tools. If you’re not sure, ask an adult or check carefully. Example: TV remote, uses 2 AA batteries.</a:t>
            </a: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r>
              <a:rPr lang="en-US" b="1">
                <a:solidFill>
                  <a:srgbClr val="000000"/>
                </a:solidFill>
                <a:latin typeface="Helvetica Now Bold"/>
                <a:ea typeface="Helvetica Now Bold"/>
                <a:cs typeface="Helvetica Now Bold"/>
                <a:sym typeface="Helvetica Now Bold"/>
              </a:rPr>
              <a:t>What type of battery does it use? </a:t>
            </a:r>
            <a:r>
              <a:rPr lang="en-US" sz="1600">
                <a:solidFill>
                  <a:srgbClr val="000000"/>
                </a:solidFill>
                <a:latin typeface="Helvetica Now"/>
                <a:ea typeface="Helvetica Now"/>
                <a:cs typeface="Helvetica Now"/>
                <a:sym typeface="Helvetica Now"/>
              </a:rPr>
              <a:t>If you know, write it down (AA, AAA, phone battery, watch battery, etc.). If not sure, you can leave it blank or guess (big or small?).</a:t>
            </a: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endParaRPr lang="en-US">
              <a:solidFill>
                <a:srgbClr val="000000"/>
              </a:solidFill>
              <a:latin typeface="Helvetica Now"/>
              <a:ea typeface="Helvetica Now"/>
              <a:cs typeface="Helvetica Now"/>
              <a:sym typeface="Helvetica Now"/>
            </a:endParaRPr>
          </a:p>
        </p:txBody>
      </p:sp>
      <p:sp>
        <p:nvSpPr>
          <p:cNvPr id="7" name="TextBox 7"/>
          <p:cNvSpPr txBox="1"/>
          <p:nvPr/>
        </p:nvSpPr>
        <p:spPr>
          <a:xfrm>
            <a:off x="4341813" y="547717"/>
            <a:ext cx="9197973" cy="616066"/>
          </a:xfrm>
          <a:prstGeom prst="rect">
            <a:avLst/>
          </a:prstGeom>
        </p:spPr>
        <p:txBody>
          <a:bodyPr wrap="square" lIns="0" tIns="0" rIns="0" bIns="0" rtlCol="0" anchor="t">
            <a:spAutoFit/>
          </a:bodyPr>
          <a:lstStyle/>
          <a:p>
            <a:pPr algn="ctr">
              <a:lnSpc>
                <a:spcPts val="4785"/>
              </a:lnSpc>
            </a:pPr>
            <a:r>
              <a:rPr lang="en-US" sz="5000" b="1">
                <a:solidFill>
                  <a:srgbClr val="AFCA0B"/>
                </a:solidFill>
                <a:latin typeface="Neighbor 2 Heavy"/>
                <a:ea typeface="Neighbor 2 Heavy"/>
                <a:cs typeface="Neighbor 2 Heavy"/>
                <a:sym typeface="Neighbor 2 Heavy"/>
              </a:rPr>
              <a:t>BATTERY</a:t>
            </a:r>
            <a:r>
              <a:rPr lang="en-US" sz="5000" b="1">
                <a:solidFill>
                  <a:srgbClr val="0C0B45"/>
                </a:solidFill>
                <a:latin typeface="Neighbor 2 Heavy"/>
                <a:ea typeface="Neighbor 2 Heavy"/>
                <a:cs typeface="Neighbor 2 Heavy"/>
                <a:sym typeface="Neighbor 2 Heavy"/>
              </a:rPr>
              <a:t> HUNT MISSION</a:t>
            </a:r>
          </a:p>
        </p:txBody>
      </p:sp>
      <p:sp>
        <p:nvSpPr>
          <p:cNvPr id="8" name="TextBox 8"/>
          <p:cNvSpPr txBox="1"/>
          <p:nvPr/>
        </p:nvSpPr>
        <p:spPr>
          <a:xfrm>
            <a:off x="8580131" y="7794928"/>
            <a:ext cx="4730690" cy="1210460"/>
          </a:xfrm>
          <a:prstGeom prst="rect">
            <a:avLst/>
          </a:prstGeom>
        </p:spPr>
        <p:txBody>
          <a:bodyPr wrap="square" lIns="0" tIns="0" rIns="0" bIns="0" rtlCol="0" anchor="t">
            <a:spAutoFit/>
          </a:bodyPr>
          <a:lstStyle/>
          <a:p>
            <a:pPr>
              <a:lnSpc>
                <a:spcPct val="150000"/>
              </a:lnSpc>
            </a:pPr>
            <a:r>
              <a:rPr lang="en-US" b="1">
                <a:solidFill>
                  <a:srgbClr val="000000"/>
                </a:solidFill>
                <a:latin typeface="Helvetica Now Bold"/>
                <a:ea typeface="Helvetica Now Bold"/>
                <a:cs typeface="Helvetica Now Bold"/>
                <a:sym typeface="Helvetica Now Bold"/>
              </a:rPr>
              <a:t>Bring this sheet back to class. Be ready to share one surprise or thing you learned about batteries in your home!</a:t>
            </a:r>
          </a:p>
        </p:txBody>
      </p:sp>
      <p:sp>
        <p:nvSpPr>
          <p:cNvPr id="9" name="TextBox 9"/>
          <p:cNvSpPr txBox="1"/>
          <p:nvPr/>
        </p:nvSpPr>
        <p:spPr>
          <a:xfrm>
            <a:off x="1551673" y="8205105"/>
            <a:ext cx="6399676" cy="390107"/>
          </a:xfrm>
          <a:prstGeom prst="rect">
            <a:avLst/>
          </a:prstGeom>
        </p:spPr>
        <p:txBody>
          <a:bodyPr wrap="square" lIns="0" tIns="0" rIns="0" bIns="0" rtlCol="0" anchor="t">
            <a:spAutoFit/>
          </a:bodyPr>
          <a:lstStyle/>
          <a:p>
            <a:pPr>
              <a:lnSpc>
                <a:spcPts val="2948"/>
              </a:lnSpc>
            </a:pPr>
            <a:r>
              <a:rPr lang="en-US" sz="3600" b="1">
                <a:solidFill>
                  <a:srgbClr val="000000"/>
                </a:solidFill>
                <a:latin typeface="Neighbor 2 Heavy"/>
                <a:ea typeface="Neighbor 2 Heavy"/>
                <a:cs typeface="Neighbor 2 Heavy"/>
                <a:sym typeface="Neighbor 2 Heavy"/>
              </a:rPr>
              <a:t>GOOD LUCK, DETECTIVES!</a:t>
            </a:r>
          </a:p>
        </p:txBody>
      </p:sp>
      <p:sp>
        <p:nvSpPr>
          <p:cNvPr id="10" name="TextBox 10"/>
          <p:cNvSpPr txBox="1"/>
          <p:nvPr/>
        </p:nvSpPr>
        <p:spPr>
          <a:xfrm>
            <a:off x="16484600" y="9477275"/>
            <a:ext cx="648974" cy="200125"/>
          </a:xfrm>
          <a:prstGeom prst="rect">
            <a:avLst/>
          </a:prstGeom>
        </p:spPr>
        <p:txBody>
          <a:bodyPr lIns="0" tIns="0" rIns="0" bIns="0" rtlCol="0" anchor="t">
            <a:spAutoFit/>
          </a:bodyPr>
          <a:lstStyle/>
          <a:p>
            <a:pPr>
              <a:lnSpc>
                <a:spcPts val="1602"/>
              </a:lnSpc>
            </a:pPr>
            <a:r>
              <a:rPr lang="en-US" sz="1144" dirty="0">
                <a:solidFill>
                  <a:srgbClr val="0C0B45"/>
                </a:solidFill>
                <a:latin typeface="Helvetica Now"/>
                <a:ea typeface="Helvetica Now"/>
                <a:cs typeface="Helvetica Now"/>
                <a:sym typeface="Helvetica Now"/>
              </a:rPr>
              <a:t>19</a:t>
            </a:r>
          </a:p>
        </p:txBody>
      </p:sp>
      <p:grpSp>
        <p:nvGrpSpPr>
          <p:cNvPr id="11" name="Group 11"/>
          <p:cNvGrpSpPr/>
          <p:nvPr/>
        </p:nvGrpSpPr>
        <p:grpSpPr>
          <a:xfrm>
            <a:off x="15491194" y="8775985"/>
            <a:ext cx="2398264" cy="638740"/>
            <a:chOff x="0" y="0"/>
            <a:chExt cx="433221" cy="91320"/>
          </a:xfrm>
        </p:grpSpPr>
        <p:sp>
          <p:nvSpPr>
            <p:cNvPr id="12" name="Freeform 12"/>
            <p:cNvSpPr/>
            <p:nvPr/>
          </p:nvSpPr>
          <p:spPr>
            <a:xfrm>
              <a:off x="0" y="0"/>
              <a:ext cx="433221" cy="91320"/>
            </a:xfrm>
            <a:custGeom>
              <a:avLst/>
              <a:gdLst/>
              <a:ahLst/>
              <a:cxnLst/>
              <a:rect l="l" t="t" r="r" b="b"/>
              <a:pathLst>
                <a:path w="433221" h="91320">
                  <a:moveTo>
                    <a:pt x="216610" y="0"/>
                  </a:moveTo>
                  <a:cubicBezTo>
                    <a:pt x="96980" y="0"/>
                    <a:pt x="0" y="20443"/>
                    <a:pt x="0" y="45660"/>
                  </a:cubicBezTo>
                  <a:cubicBezTo>
                    <a:pt x="0" y="70877"/>
                    <a:pt x="96980" y="91320"/>
                    <a:pt x="216610" y="91320"/>
                  </a:cubicBezTo>
                  <a:cubicBezTo>
                    <a:pt x="336241" y="91320"/>
                    <a:pt x="433221" y="70877"/>
                    <a:pt x="433221" y="45660"/>
                  </a:cubicBezTo>
                  <a:cubicBezTo>
                    <a:pt x="433221" y="20443"/>
                    <a:pt x="336241" y="0"/>
                    <a:pt x="216610" y="0"/>
                  </a:cubicBezTo>
                  <a:close/>
                </a:path>
              </a:pathLst>
            </a:custGeom>
            <a:solidFill>
              <a:srgbClr val="B1B2B3">
                <a:alpha val="62745"/>
              </a:srgbClr>
            </a:solidFill>
          </p:spPr>
          <p:txBody>
            <a:bodyPr/>
            <a:lstStyle/>
            <a:p>
              <a:endParaRPr lang="en-US"/>
            </a:p>
          </p:txBody>
        </p:sp>
        <p:sp>
          <p:nvSpPr>
            <p:cNvPr id="13" name="TextBox 13"/>
            <p:cNvSpPr txBox="1"/>
            <p:nvPr/>
          </p:nvSpPr>
          <p:spPr>
            <a:xfrm>
              <a:off x="40614" y="-20014"/>
              <a:ext cx="351992" cy="102772"/>
            </a:xfrm>
            <a:prstGeom prst="rect">
              <a:avLst/>
            </a:prstGeom>
          </p:spPr>
          <p:txBody>
            <a:bodyPr lIns="50800" tIns="50800" rIns="50800" bIns="50800" rtlCol="0" anchor="ctr"/>
            <a:lstStyle/>
            <a:p>
              <a:pPr algn="ctr">
                <a:lnSpc>
                  <a:spcPts val="2065"/>
                </a:lnSpc>
              </a:pPr>
              <a:endParaRPr/>
            </a:p>
          </p:txBody>
        </p:sp>
      </p:grpSp>
      <p:sp>
        <p:nvSpPr>
          <p:cNvPr id="14" name="Freeform 14"/>
          <p:cNvSpPr/>
          <p:nvPr/>
        </p:nvSpPr>
        <p:spPr>
          <a:xfrm>
            <a:off x="15113000" y="5390367"/>
            <a:ext cx="2937349" cy="4134633"/>
          </a:xfrm>
          <a:custGeom>
            <a:avLst/>
            <a:gdLst/>
            <a:ahLst/>
            <a:cxnLst/>
            <a:rect l="l" t="t" r="r" b="b"/>
            <a:pathLst>
              <a:path w="1870549" h="2805823">
                <a:moveTo>
                  <a:pt x="0" y="0"/>
                </a:moveTo>
                <a:lnTo>
                  <a:pt x="1870549" y="0"/>
                </a:lnTo>
                <a:lnTo>
                  <a:pt x="1870549" y="2805824"/>
                </a:lnTo>
                <a:lnTo>
                  <a:pt x="0" y="2805824"/>
                </a:lnTo>
                <a:lnTo>
                  <a:pt x="0" y="0"/>
                </a:lnTo>
                <a:close/>
              </a:path>
            </a:pathLst>
          </a:custGeom>
          <a:blipFill>
            <a:blip r:embed="rId2"/>
            <a:stretch>
              <a:fillRect/>
            </a:stretch>
          </a:blipFill>
        </p:spPr>
        <p:txBody>
          <a:bodyPr/>
          <a:lstStyle/>
          <a:p>
            <a:endParaRPr lang="en-US"/>
          </a:p>
        </p:txBody>
      </p:sp>
      <p:sp>
        <p:nvSpPr>
          <p:cNvPr id="15" name="Freeform 15"/>
          <p:cNvSpPr/>
          <p:nvPr/>
        </p:nvSpPr>
        <p:spPr>
          <a:xfrm>
            <a:off x="13310821" y="6813630"/>
            <a:ext cx="2398264" cy="2300185"/>
          </a:xfrm>
          <a:custGeom>
            <a:avLst/>
            <a:gdLst/>
            <a:ahLst/>
            <a:cxnLst/>
            <a:rect l="l" t="t" r="r" b="b"/>
            <a:pathLst>
              <a:path w="1308211" h="1331053">
                <a:moveTo>
                  <a:pt x="0" y="0"/>
                </a:moveTo>
                <a:lnTo>
                  <a:pt x="1308212" y="0"/>
                </a:lnTo>
                <a:lnTo>
                  <a:pt x="1308212" y="1331054"/>
                </a:lnTo>
                <a:lnTo>
                  <a:pt x="0" y="1331054"/>
                </a:lnTo>
                <a:lnTo>
                  <a:pt x="0" y="0"/>
                </a:lnTo>
                <a:close/>
              </a:path>
            </a:pathLst>
          </a:custGeom>
          <a:blipFill>
            <a:blip r:embed="rId3"/>
            <a:stretch>
              <a:fillRect/>
            </a:stretch>
          </a:blipFill>
        </p:spPr>
        <p:txBody>
          <a:bodyPr/>
          <a:lstStyle/>
          <a:p>
            <a:endParaRPr lang="en-US"/>
          </a:p>
        </p:txBody>
      </p:sp>
      <p:sp>
        <p:nvSpPr>
          <p:cNvPr id="17" name="TextBox 6">
            <a:extLst>
              <a:ext uri="{FF2B5EF4-FFF2-40B4-BE49-F238E27FC236}">
                <a16:creationId xmlns:a16="http://schemas.microsoft.com/office/drawing/2014/main" id="{2148C161-7633-F561-B64B-A0632A147C2C}"/>
              </a:ext>
            </a:extLst>
          </p:cNvPr>
          <p:cNvSpPr txBox="1"/>
          <p:nvPr/>
        </p:nvSpPr>
        <p:spPr>
          <a:xfrm>
            <a:off x="8580131" y="2094677"/>
            <a:ext cx="6346186" cy="5088444"/>
          </a:xfrm>
          <a:prstGeom prst="rect">
            <a:avLst/>
          </a:prstGeom>
        </p:spPr>
        <p:txBody>
          <a:bodyPr lIns="0" tIns="0" rIns="0" bIns="0" rtlCol="0" anchor="t">
            <a:spAutoFit/>
          </a:bodyPr>
          <a:lstStyle/>
          <a:p>
            <a:pPr>
              <a:lnSpc>
                <a:spcPts val="1826"/>
              </a:lnSpc>
              <a:spcBef>
                <a:spcPct val="0"/>
              </a:spcBef>
            </a:pPr>
            <a:endParaRPr/>
          </a:p>
          <a:p>
            <a:pPr>
              <a:lnSpc>
                <a:spcPts val="1826"/>
              </a:lnSpc>
              <a:spcBef>
                <a:spcPct val="0"/>
              </a:spcBef>
            </a:pPr>
            <a:r>
              <a:rPr lang="en-US" b="1">
                <a:solidFill>
                  <a:srgbClr val="000000"/>
                </a:solidFill>
                <a:latin typeface="Helvetica Now Bold"/>
                <a:ea typeface="Helvetica Now Bold"/>
                <a:cs typeface="Helvetica Now Bold"/>
                <a:sym typeface="Helvetica Now Bold"/>
              </a:rPr>
              <a:t>What type of battery does it use? </a:t>
            </a:r>
            <a:r>
              <a:rPr lang="en-US" sz="1600">
                <a:solidFill>
                  <a:srgbClr val="000000"/>
                </a:solidFill>
                <a:latin typeface="Helvetica Now"/>
                <a:ea typeface="Helvetica Now"/>
                <a:cs typeface="Helvetica Now"/>
                <a:sym typeface="Helvetica Now"/>
              </a:rPr>
              <a:t>If you know, write it down (AA, AAA, phone battery, watch battery, etc.). If not sure, you can leave it blank or guess (big or small?).</a:t>
            </a: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r>
              <a:rPr lang="en-US" b="1">
                <a:solidFill>
                  <a:srgbClr val="000000"/>
                </a:solidFill>
                <a:latin typeface="Helvetica Now Bold"/>
                <a:ea typeface="Helvetica Now Bold"/>
                <a:cs typeface="Helvetica Now Bold"/>
                <a:sym typeface="Helvetica Now Bold"/>
              </a:rPr>
              <a:t>Have you ever changed that battery? </a:t>
            </a:r>
            <a:r>
              <a:rPr lang="en-US" sz="1600">
                <a:solidFill>
                  <a:srgbClr val="000000"/>
                </a:solidFill>
                <a:latin typeface="Helvetica Now"/>
                <a:ea typeface="Helvetica Now"/>
                <a:cs typeface="Helvetica Now"/>
                <a:sym typeface="Helvetica Now"/>
              </a:rPr>
              <a:t>Circle Yes or No. (If not, maybe it hasn’t died yet or someone else changed it.)</a:t>
            </a: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r>
              <a:rPr lang="en-US" b="1">
                <a:solidFill>
                  <a:srgbClr val="000000"/>
                </a:solidFill>
                <a:latin typeface="Helvetica Now Bold"/>
                <a:ea typeface="Helvetica Now Bold"/>
                <a:cs typeface="Helvetica Now Bold"/>
                <a:sym typeface="Helvetica Now Bold"/>
              </a:rPr>
              <a:t>What does</a:t>
            </a:r>
            <a:r>
              <a:rPr lang="en-US">
                <a:solidFill>
                  <a:srgbClr val="000000"/>
                </a:solidFill>
                <a:latin typeface="Helvetica Now"/>
                <a:ea typeface="Helvetica Now"/>
                <a:cs typeface="Helvetica Now"/>
                <a:sym typeface="Helvetica Now"/>
              </a:rPr>
              <a:t> </a:t>
            </a:r>
            <a:r>
              <a:rPr lang="en-US" b="1">
                <a:solidFill>
                  <a:srgbClr val="000000"/>
                </a:solidFill>
                <a:latin typeface="Helvetica Now Bold"/>
                <a:ea typeface="Helvetica Now Bold"/>
                <a:cs typeface="Helvetica Now Bold"/>
                <a:sym typeface="Helvetica Now Bold"/>
              </a:rPr>
              <a:t>your family do with old batteries?</a:t>
            </a:r>
            <a:r>
              <a:rPr lang="en-US">
                <a:solidFill>
                  <a:srgbClr val="000000"/>
                </a:solidFill>
                <a:latin typeface="Helvetica Now"/>
                <a:ea typeface="Helvetica Now"/>
                <a:cs typeface="Helvetica Now"/>
                <a:sym typeface="Helvetica Now"/>
              </a:rPr>
              <a:t> </a:t>
            </a:r>
            <a:r>
              <a:rPr lang="en-US" sz="1600">
                <a:solidFill>
                  <a:srgbClr val="000000"/>
                </a:solidFill>
                <a:latin typeface="Helvetica Now"/>
                <a:ea typeface="Helvetica Now"/>
                <a:cs typeface="Helvetica Now"/>
                <a:sym typeface="Helvetica Now"/>
              </a:rPr>
              <a:t>(Don’t know? Ask! Some answers might be: throw it away, keep it, or recycle it!)</a:t>
            </a: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endParaRPr lang="en-US" sz="1600">
              <a:solidFill>
                <a:srgbClr val="000000"/>
              </a:solidFill>
              <a:latin typeface="Helvetica Now"/>
              <a:ea typeface="Helvetica Now"/>
              <a:cs typeface="Helvetica Now"/>
              <a:sym typeface="Helvetica Now"/>
            </a:endParaRPr>
          </a:p>
          <a:p>
            <a:pPr>
              <a:lnSpc>
                <a:spcPts val="1826"/>
              </a:lnSpc>
              <a:spcBef>
                <a:spcPct val="0"/>
              </a:spcBef>
            </a:pPr>
            <a:r>
              <a:rPr lang="en-US" b="1">
                <a:solidFill>
                  <a:srgbClr val="000000"/>
                </a:solidFill>
                <a:latin typeface="Helvetica Now Bold"/>
                <a:ea typeface="Helvetica Now Bold"/>
                <a:cs typeface="Helvetica Now Bold"/>
                <a:sym typeface="Helvetica Now Bold"/>
              </a:rPr>
              <a:t>After your hunt: </a:t>
            </a:r>
            <a:r>
              <a:rPr lang="en-US" sz="1600">
                <a:solidFill>
                  <a:srgbClr val="000000"/>
                </a:solidFill>
                <a:latin typeface="Helvetica Now"/>
                <a:ea typeface="Helvetica Now"/>
                <a:cs typeface="Helvetica Now"/>
                <a:sym typeface="Helvetica Now"/>
              </a:rPr>
              <a:t>Which device had the most batteries in it at one time? _______________. Which battery was the biggest? ______________ (for example, a flashlight’s D battery) and the smallest? ______________ (for example, a watch battery).</a:t>
            </a:r>
          </a:p>
          <a:p>
            <a:pPr>
              <a:lnSpc>
                <a:spcPts val="1826"/>
              </a:lnSpc>
              <a:spcBef>
                <a:spcPct val="0"/>
              </a:spcBef>
            </a:pPr>
            <a:endParaRPr lang="en-US">
              <a:solidFill>
                <a:srgbClr val="000000"/>
              </a:solidFill>
              <a:latin typeface="Helvetica Now"/>
              <a:ea typeface="Helvetica Now"/>
              <a:cs typeface="Helvetica Now"/>
              <a:sym typeface="Helvetica Now"/>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6426200" y="533400"/>
            <a:ext cx="10845502" cy="8458200"/>
            <a:chOff x="0" y="0"/>
            <a:chExt cx="2448998" cy="2773425"/>
          </a:xfrm>
        </p:grpSpPr>
        <p:sp>
          <p:nvSpPr>
            <p:cNvPr id="3" name="Freeform 3"/>
            <p:cNvSpPr/>
            <p:nvPr/>
          </p:nvSpPr>
          <p:spPr>
            <a:xfrm>
              <a:off x="0" y="0"/>
              <a:ext cx="2448998" cy="2773425"/>
            </a:xfrm>
            <a:custGeom>
              <a:avLst/>
              <a:gdLst/>
              <a:ahLst/>
              <a:cxnLst/>
              <a:rect l="l" t="t" r="r" b="b"/>
              <a:pathLst>
                <a:path w="2448998" h="2773425">
                  <a:moveTo>
                    <a:pt x="0" y="0"/>
                  </a:moveTo>
                  <a:lnTo>
                    <a:pt x="2448998" y="0"/>
                  </a:lnTo>
                  <a:lnTo>
                    <a:pt x="2448998" y="2773425"/>
                  </a:lnTo>
                  <a:lnTo>
                    <a:pt x="0" y="2773425"/>
                  </a:lnTo>
                  <a:close/>
                </a:path>
              </a:pathLst>
            </a:custGeom>
            <a:solidFill>
              <a:srgbClr val="FFFFFF"/>
            </a:solidFill>
            <a:ln w="38100" cap="sq">
              <a:solidFill>
                <a:srgbClr val="000000"/>
              </a:solidFill>
              <a:prstDash val="solid"/>
              <a:miter/>
            </a:ln>
          </p:spPr>
          <p:txBody>
            <a:bodyPr/>
            <a:lstStyle/>
            <a:p>
              <a:endParaRPr lang="en-US"/>
            </a:p>
          </p:txBody>
        </p:sp>
        <p:sp>
          <p:nvSpPr>
            <p:cNvPr id="4" name="TextBox 4"/>
            <p:cNvSpPr txBox="1"/>
            <p:nvPr/>
          </p:nvSpPr>
          <p:spPr>
            <a:xfrm>
              <a:off x="0" y="-28575"/>
              <a:ext cx="2448998" cy="2802000"/>
            </a:xfrm>
            <a:prstGeom prst="rect">
              <a:avLst/>
            </a:prstGeom>
          </p:spPr>
          <p:txBody>
            <a:bodyPr lIns="15292" tIns="15292" rIns="15292" bIns="15292" rtlCol="0" anchor="ctr"/>
            <a:lstStyle/>
            <a:p>
              <a:pPr algn="ctr">
                <a:lnSpc>
                  <a:spcPts val="2065"/>
                </a:lnSpc>
              </a:pPr>
              <a:endParaRPr/>
            </a:p>
          </p:txBody>
        </p:sp>
      </p:grpSp>
      <p:grpSp>
        <p:nvGrpSpPr>
          <p:cNvPr id="5" name="Group 5"/>
          <p:cNvGrpSpPr/>
          <p:nvPr/>
        </p:nvGrpSpPr>
        <p:grpSpPr>
          <a:xfrm>
            <a:off x="16256000" y="9441255"/>
            <a:ext cx="1015702" cy="239572"/>
            <a:chOff x="0" y="0"/>
            <a:chExt cx="386997" cy="91280"/>
          </a:xfrm>
        </p:grpSpPr>
        <p:sp>
          <p:nvSpPr>
            <p:cNvPr id="6" name="Freeform 6"/>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7" name="TextBox 7"/>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8" name="AutoShape 8"/>
          <p:cNvSpPr/>
          <p:nvPr/>
        </p:nvSpPr>
        <p:spPr>
          <a:xfrm flipH="1" flipV="1">
            <a:off x="16560800" y="9487526"/>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9" name="Freeform 9"/>
          <p:cNvSpPr/>
          <p:nvPr/>
        </p:nvSpPr>
        <p:spPr>
          <a:xfrm>
            <a:off x="14899588" y="6746191"/>
            <a:ext cx="2286000" cy="2291680"/>
          </a:xfrm>
          <a:custGeom>
            <a:avLst/>
            <a:gdLst/>
            <a:ahLst/>
            <a:cxnLst/>
            <a:rect l="l" t="t" r="r" b="b"/>
            <a:pathLst>
              <a:path w="1897962" h="1897962">
                <a:moveTo>
                  <a:pt x="0" y="0"/>
                </a:moveTo>
                <a:lnTo>
                  <a:pt x="1897963" y="0"/>
                </a:lnTo>
                <a:lnTo>
                  <a:pt x="1897963" y="1897963"/>
                </a:lnTo>
                <a:lnTo>
                  <a:pt x="0" y="1897963"/>
                </a:lnTo>
                <a:lnTo>
                  <a:pt x="0" y="0"/>
                </a:lnTo>
                <a:close/>
              </a:path>
            </a:pathLst>
          </a:custGeom>
          <a:blipFill>
            <a:blip r:embed="rId3"/>
            <a:stretch>
              <a:fillRect/>
            </a:stretch>
          </a:blipFill>
        </p:spPr>
        <p:txBody>
          <a:bodyPr/>
          <a:lstStyle/>
          <a:p>
            <a:endParaRPr lang="en-US"/>
          </a:p>
        </p:txBody>
      </p:sp>
      <p:sp>
        <p:nvSpPr>
          <p:cNvPr id="10" name="TextBox 10"/>
          <p:cNvSpPr txBox="1"/>
          <p:nvPr/>
        </p:nvSpPr>
        <p:spPr>
          <a:xfrm>
            <a:off x="392945" y="2209800"/>
            <a:ext cx="5867400" cy="606448"/>
          </a:xfrm>
          <a:prstGeom prst="rect">
            <a:avLst/>
          </a:prstGeom>
        </p:spPr>
        <p:txBody>
          <a:bodyPr wrap="square" lIns="0" tIns="0" rIns="0" bIns="0" rtlCol="0" anchor="t">
            <a:spAutoFit/>
          </a:bodyPr>
          <a:lstStyle/>
          <a:p>
            <a:pPr algn="ctr">
              <a:lnSpc>
                <a:spcPts val="4719"/>
              </a:lnSpc>
            </a:pPr>
            <a:r>
              <a:rPr lang="en-US" sz="5000" b="1">
                <a:solidFill>
                  <a:srgbClr val="0C0B45"/>
                </a:solidFill>
                <a:latin typeface="Neighbor 2 Heavy"/>
                <a:ea typeface="Neighbor 2 Heavy"/>
                <a:cs typeface="Neighbor 2 Heavy"/>
                <a:sym typeface="Neighbor 2 Heavy"/>
              </a:rPr>
              <a:t>CREATE A POSTER</a:t>
            </a:r>
          </a:p>
        </p:txBody>
      </p:sp>
      <p:sp>
        <p:nvSpPr>
          <p:cNvPr id="11" name="TextBox 11"/>
          <p:cNvSpPr txBox="1"/>
          <p:nvPr/>
        </p:nvSpPr>
        <p:spPr>
          <a:xfrm>
            <a:off x="735845" y="3124200"/>
            <a:ext cx="5181600" cy="1395126"/>
          </a:xfrm>
          <a:prstGeom prst="rect">
            <a:avLst/>
          </a:prstGeom>
        </p:spPr>
        <p:txBody>
          <a:bodyPr wrap="square" lIns="0" tIns="0" rIns="0" bIns="0" rtlCol="0" anchor="t">
            <a:spAutoFit/>
          </a:bodyPr>
          <a:lstStyle/>
          <a:p>
            <a:pPr algn="just">
              <a:lnSpc>
                <a:spcPts val="1812"/>
              </a:lnSpc>
            </a:pPr>
            <a:r>
              <a:rPr lang="en-US" b="1">
                <a:solidFill>
                  <a:srgbClr val="000000"/>
                </a:solidFill>
                <a:latin typeface="Helvetica Now Bold"/>
                <a:ea typeface="Helvetica Now Bold"/>
                <a:cs typeface="Helvetica Now Bold"/>
                <a:sym typeface="Helvetica Now Bold"/>
              </a:rPr>
              <a:t>Let your creativity shine!</a:t>
            </a:r>
            <a:r>
              <a:rPr lang="en-US">
                <a:solidFill>
                  <a:srgbClr val="000000"/>
                </a:solidFill>
                <a:latin typeface="Helvetica Now"/>
                <a:ea typeface="Helvetica Now"/>
                <a:cs typeface="Helvetica Now"/>
                <a:sym typeface="Helvetica Now"/>
              </a:rPr>
              <a:t> Imagine you are an advertising expert assigned to create a poster to encourage people to recycle their used batteries. What message would you share? What would your poster look like? Draw it below!</a:t>
            </a:r>
          </a:p>
        </p:txBody>
      </p:sp>
      <p:sp>
        <p:nvSpPr>
          <p:cNvPr id="12" name="TextBox 12"/>
          <p:cNvSpPr txBox="1"/>
          <p:nvPr/>
        </p:nvSpPr>
        <p:spPr>
          <a:xfrm>
            <a:off x="16865600" y="9462841"/>
            <a:ext cx="639976" cy="196400"/>
          </a:xfrm>
          <a:prstGeom prst="rect">
            <a:avLst/>
          </a:prstGeom>
        </p:spPr>
        <p:txBody>
          <a:bodyPr lIns="0" tIns="0" rIns="0" bIns="0" rtlCol="0" anchor="t">
            <a:spAutoFit/>
          </a:bodyPr>
          <a:lstStyle/>
          <a:p>
            <a:pPr>
              <a:lnSpc>
                <a:spcPts val="1580"/>
              </a:lnSpc>
            </a:pPr>
            <a:r>
              <a:rPr lang="en-US" sz="1128" dirty="0">
                <a:solidFill>
                  <a:srgbClr val="0C0B45"/>
                </a:solidFill>
                <a:latin typeface="Helvetica Now"/>
                <a:ea typeface="Helvetica Now"/>
                <a:cs typeface="Helvetica Now"/>
                <a:sym typeface="Helvetica Now"/>
              </a:rPr>
              <a:t>20</a:t>
            </a:r>
          </a:p>
        </p:txBody>
      </p:sp>
      <p:grpSp>
        <p:nvGrpSpPr>
          <p:cNvPr id="13" name="Group 13"/>
          <p:cNvGrpSpPr/>
          <p:nvPr/>
        </p:nvGrpSpPr>
        <p:grpSpPr>
          <a:xfrm>
            <a:off x="2311400" y="7358631"/>
            <a:ext cx="1752600" cy="533400"/>
            <a:chOff x="0" y="0"/>
            <a:chExt cx="433221" cy="91320"/>
          </a:xfrm>
        </p:grpSpPr>
        <p:sp>
          <p:nvSpPr>
            <p:cNvPr id="14" name="Freeform 14"/>
            <p:cNvSpPr/>
            <p:nvPr/>
          </p:nvSpPr>
          <p:spPr>
            <a:xfrm>
              <a:off x="0" y="0"/>
              <a:ext cx="433221" cy="91320"/>
            </a:xfrm>
            <a:custGeom>
              <a:avLst/>
              <a:gdLst/>
              <a:ahLst/>
              <a:cxnLst/>
              <a:rect l="l" t="t" r="r" b="b"/>
              <a:pathLst>
                <a:path w="433221" h="91320">
                  <a:moveTo>
                    <a:pt x="216610" y="0"/>
                  </a:moveTo>
                  <a:cubicBezTo>
                    <a:pt x="96980" y="0"/>
                    <a:pt x="0" y="20443"/>
                    <a:pt x="0" y="45660"/>
                  </a:cubicBezTo>
                  <a:cubicBezTo>
                    <a:pt x="0" y="70877"/>
                    <a:pt x="96980" y="91320"/>
                    <a:pt x="216610" y="91320"/>
                  </a:cubicBezTo>
                  <a:cubicBezTo>
                    <a:pt x="336241" y="91320"/>
                    <a:pt x="433221" y="70877"/>
                    <a:pt x="433221" y="45660"/>
                  </a:cubicBezTo>
                  <a:cubicBezTo>
                    <a:pt x="433221" y="20443"/>
                    <a:pt x="336241" y="0"/>
                    <a:pt x="216610" y="0"/>
                  </a:cubicBezTo>
                  <a:close/>
                </a:path>
              </a:pathLst>
            </a:custGeom>
            <a:solidFill>
              <a:srgbClr val="B1B2B3">
                <a:alpha val="62745"/>
              </a:srgbClr>
            </a:solidFill>
          </p:spPr>
          <p:txBody>
            <a:bodyPr/>
            <a:lstStyle/>
            <a:p>
              <a:endParaRPr lang="en-US"/>
            </a:p>
          </p:txBody>
        </p:sp>
        <p:sp>
          <p:nvSpPr>
            <p:cNvPr id="15" name="TextBox 15"/>
            <p:cNvSpPr txBox="1"/>
            <p:nvPr/>
          </p:nvSpPr>
          <p:spPr>
            <a:xfrm>
              <a:off x="40614" y="-20014"/>
              <a:ext cx="351992" cy="102772"/>
            </a:xfrm>
            <a:prstGeom prst="rect">
              <a:avLst/>
            </a:prstGeom>
          </p:spPr>
          <p:txBody>
            <a:bodyPr lIns="50800" tIns="50800" rIns="50800" bIns="50800" rtlCol="0" anchor="ctr"/>
            <a:lstStyle/>
            <a:p>
              <a:pPr algn="ctr">
                <a:lnSpc>
                  <a:spcPts val="2065"/>
                </a:lnSpc>
              </a:pPr>
              <a:endParaRPr/>
            </a:p>
          </p:txBody>
        </p:sp>
      </p:grpSp>
      <p:sp>
        <p:nvSpPr>
          <p:cNvPr id="16" name="Freeform 16"/>
          <p:cNvSpPr/>
          <p:nvPr/>
        </p:nvSpPr>
        <p:spPr>
          <a:xfrm>
            <a:off x="2006600" y="4901173"/>
            <a:ext cx="2209800" cy="3169977"/>
          </a:xfrm>
          <a:custGeom>
            <a:avLst/>
            <a:gdLst/>
            <a:ahLst/>
            <a:cxnLst/>
            <a:rect l="l" t="t" r="r" b="b"/>
            <a:pathLst>
              <a:path w="1254480" h="1882897">
                <a:moveTo>
                  <a:pt x="0" y="0"/>
                </a:moveTo>
                <a:lnTo>
                  <a:pt x="1254480" y="0"/>
                </a:lnTo>
                <a:lnTo>
                  <a:pt x="1254480" y="1882897"/>
                </a:lnTo>
                <a:lnTo>
                  <a:pt x="0" y="1882897"/>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1072927" y="5106685"/>
            <a:ext cx="5985146" cy="350134"/>
            <a:chOff x="0" y="0"/>
            <a:chExt cx="7980195" cy="466845"/>
          </a:xfrm>
        </p:grpSpPr>
        <p:grpSp>
          <p:nvGrpSpPr>
            <p:cNvPr id="3" name="Group 3"/>
            <p:cNvGrpSpPr/>
            <p:nvPr/>
          </p:nvGrpSpPr>
          <p:grpSpPr>
            <a:xfrm>
              <a:off x="0" y="0"/>
              <a:ext cx="449364" cy="466845"/>
              <a:chOff x="0" y="0"/>
              <a:chExt cx="128411" cy="133406"/>
            </a:xfrm>
          </p:grpSpPr>
          <p:sp>
            <p:nvSpPr>
              <p:cNvPr id="4" name="Freeform 4"/>
              <p:cNvSpPr/>
              <p:nvPr/>
            </p:nvSpPr>
            <p:spPr>
              <a:xfrm>
                <a:off x="0" y="0"/>
                <a:ext cx="128411" cy="133406"/>
              </a:xfrm>
              <a:custGeom>
                <a:avLst/>
                <a:gdLst/>
                <a:ahLst/>
                <a:cxnLst/>
                <a:rect l="l" t="t" r="r" b="b"/>
                <a:pathLst>
                  <a:path w="128411" h="133406">
                    <a:moveTo>
                      <a:pt x="0" y="0"/>
                    </a:moveTo>
                    <a:lnTo>
                      <a:pt x="128411" y="0"/>
                    </a:lnTo>
                    <a:lnTo>
                      <a:pt x="128411" y="133406"/>
                    </a:lnTo>
                    <a:lnTo>
                      <a:pt x="0" y="133406"/>
                    </a:lnTo>
                    <a:close/>
                  </a:path>
                </a:pathLst>
              </a:custGeom>
              <a:ln w="38100" cap="sq">
                <a:solidFill>
                  <a:srgbClr val="000000"/>
                </a:solidFill>
                <a:prstDash val="solid"/>
                <a:miter/>
              </a:ln>
            </p:spPr>
            <p:txBody>
              <a:bodyPr/>
              <a:lstStyle/>
              <a:p>
                <a:endParaRPr lang="en-US"/>
              </a:p>
            </p:txBody>
          </p:sp>
          <p:sp>
            <p:nvSpPr>
              <p:cNvPr id="5" name="TextBox 5"/>
              <p:cNvSpPr txBox="1"/>
              <p:nvPr/>
            </p:nvSpPr>
            <p:spPr>
              <a:xfrm>
                <a:off x="0" y="-28575"/>
                <a:ext cx="128411" cy="161981"/>
              </a:xfrm>
              <a:prstGeom prst="rect">
                <a:avLst/>
              </a:prstGeom>
            </p:spPr>
            <p:txBody>
              <a:bodyPr lIns="15292" tIns="15292" rIns="15292" bIns="15292" rtlCol="0" anchor="ctr"/>
              <a:lstStyle/>
              <a:p>
                <a:pPr algn="ctr">
                  <a:lnSpc>
                    <a:spcPts val="2065"/>
                  </a:lnSpc>
                </a:pPr>
                <a:endParaRPr/>
              </a:p>
            </p:txBody>
          </p:sp>
        </p:grpSp>
        <p:grpSp>
          <p:nvGrpSpPr>
            <p:cNvPr id="6" name="Group 6"/>
            <p:cNvGrpSpPr/>
            <p:nvPr/>
          </p:nvGrpSpPr>
          <p:grpSpPr>
            <a:xfrm>
              <a:off x="4033749" y="0"/>
              <a:ext cx="449364" cy="466845"/>
              <a:chOff x="0" y="0"/>
              <a:chExt cx="128411" cy="133406"/>
            </a:xfrm>
          </p:grpSpPr>
          <p:sp>
            <p:nvSpPr>
              <p:cNvPr id="7" name="Freeform 7"/>
              <p:cNvSpPr/>
              <p:nvPr/>
            </p:nvSpPr>
            <p:spPr>
              <a:xfrm>
                <a:off x="0" y="0"/>
                <a:ext cx="128411" cy="133406"/>
              </a:xfrm>
              <a:custGeom>
                <a:avLst/>
                <a:gdLst/>
                <a:ahLst/>
                <a:cxnLst/>
                <a:rect l="l" t="t" r="r" b="b"/>
                <a:pathLst>
                  <a:path w="128411" h="133406">
                    <a:moveTo>
                      <a:pt x="0" y="0"/>
                    </a:moveTo>
                    <a:lnTo>
                      <a:pt x="128411" y="0"/>
                    </a:lnTo>
                    <a:lnTo>
                      <a:pt x="128411" y="133406"/>
                    </a:lnTo>
                    <a:lnTo>
                      <a:pt x="0" y="133406"/>
                    </a:lnTo>
                    <a:close/>
                  </a:path>
                </a:pathLst>
              </a:custGeom>
              <a:ln w="38100" cap="sq">
                <a:solidFill>
                  <a:srgbClr val="000000"/>
                </a:solidFill>
                <a:prstDash val="solid"/>
                <a:miter/>
              </a:ln>
            </p:spPr>
            <p:txBody>
              <a:bodyPr/>
              <a:lstStyle/>
              <a:p>
                <a:endParaRPr lang="en-US"/>
              </a:p>
            </p:txBody>
          </p:sp>
          <p:sp>
            <p:nvSpPr>
              <p:cNvPr id="8" name="TextBox 8"/>
              <p:cNvSpPr txBox="1"/>
              <p:nvPr/>
            </p:nvSpPr>
            <p:spPr>
              <a:xfrm>
                <a:off x="0" y="-28575"/>
                <a:ext cx="128411" cy="161981"/>
              </a:xfrm>
              <a:prstGeom prst="rect">
                <a:avLst/>
              </a:prstGeom>
            </p:spPr>
            <p:txBody>
              <a:bodyPr lIns="15292" tIns="15292" rIns="15292" bIns="15292" rtlCol="0" anchor="ctr"/>
              <a:lstStyle/>
              <a:p>
                <a:pPr algn="ctr">
                  <a:lnSpc>
                    <a:spcPts val="2065"/>
                  </a:lnSpc>
                </a:pPr>
                <a:endParaRPr/>
              </a:p>
            </p:txBody>
          </p:sp>
        </p:grpSp>
        <p:sp>
          <p:nvSpPr>
            <p:cNvPr id="9" name="TextBox 9"/>
            <p:cNvSpPr txBox="1"/>
            <p:nvPr/>
          </p:nvSpPr>
          <p:spPr>
            <a:xfrm>
              <a:off x="4880802" y="89668"/>
              <a:ext cx="3099393" cy="343428"/>
            </a:xfrm>
            <a:prstGeom prst="rect">
              <a:avLst/>
            </a:prstGeom>
          </p:spPr>
          <p:txBody>
            <a:bodyPr lIns="0" tIns="0" rIns="0" bIns="0" rtlCol="0" anchor="t">
              <a:spAutoFit/>
            </a:bodyPr>
            <a:lstStyle/>
            <a:p>
              <a:pPr algn="just">
                <a:lnSpc>
                  <a:spcPts val="2065"/>
                </a:lnSpc>
              </a:pPr>
              <a:r>
                <a:rPr lang="en-US" sz="1475" b="1">
                  <a:solidFill>
                    <a:srgbClr val="000000"/>
                  </a:solidFill>
                  <a:latin typeface="Helvetica Now Bold"/>
                  <a:ea typeface="Helvetica Now Bold"/>
                  <a:cs typeface="Helvetica Now Bold"/>
                  <a:sym typeface="Helvetica Now Bold"/>
                </a:rPr>
                <a:t>False</a:t>
              </a:r>
            </a:p>
          </p:txBody>
        </p:sp>
        <p:sp>
          <p:nvSpPr>
            <p:cNvPr id="10" name="TextBox 10"/>
            <p:cNvSpPr txBox="1"/>
            <p:nvPr/>
          </p:nvSpPr>
          <p:spPr>
            <a:xfrm>
              <a:off x="693055" y="89668"/>
              <a:ext cx="3099393" cy="343428"/>
            </a:xfrm>
            <a:prstGeom prst="rect">
              <a:avLst/>
            </a:prstGeom>
          </p:spPr>
          <p:txBody>
            <a:bodyPr lIns="0" tIns="0" rIns="0" bIns="0" rtlCol="0" anchor="t">
              <a:spAutoFit/>
            </a:bodyPr>
            <a:lstStyle/>
            <a:p>
              <a:pPr algn="just">
                <a:lnSpc>
                  <a:spcPts val="2065"/>
                </a:lnSpc>
              </a:pPr>
              <a:r>
                <a:rPr lang="en-US" sz="1475" b="1">
                  <a:solidFill>
                    <a:srgbClr val="000000"/>
                  </a:solidFill>
                  <a:latin typeface="Helvetica Now Bold"/>
                  <a:ea typeface="Helvetica Now Bold"/>
                  <a:cs typeface="Helvetica Now Bold"/>
                  <a:sym typeface="Helvetica Now Bold"/>
                </a:rPr>
                <a:t>True</a:t>
              </a:r>
            </a:p>
          </p:txBody>
        </p:sp>
      </p:grpSp>
      <p:grpSp>
        <p:nvGrpSpPr>
          <p:cNvPr id="11" name="Group 11"/>
          <p:cNvGrpSpPr/>
          <p:nvPr/>
        </p:nvGrpSpPr>
        <p:grpSpPr>
          <a:xfrm>
            <a:off x="11832343" y="5101013"/>
            <a:ext cx="3364128" cy="350134"/>
            <a:chOff x="0" y="0"/>
            <a:chExt cx="4485504" cy="466845"/>
          </a:xfrm>
        </p:grpSpPr>
        <p:grpSp>
          <p:nvGrpSpPr>
            <p:cNvPr id="12" name="Group 12"/>
            <p:cNvGrpSpPr/>
            <p:nvPr/>
          </p:nvGrpSpPr>
          <p:grpSpPr>
            <a:xfrm>
              <a:off x="0" y="0"/>
              <a:ext cx="449364" cy="466845"/>
              <a:chOff x="0" y="0"/>
              <a:chExt cx="128411" cy="133406"/>
            </a:xfrm>
          </p:grpSpPr>
          <p:sp>
            <p:nvSpPr>
              <p:cNvPr id="13" name="Freeform 13"/>
              <p:cNvSpPr/>
              <p:nvPr/>
            </p:nvSpPr>
            <p:spPr>
              <a:xfrm>
                <a:off x="0" y="0"/>
                <a:ext cx="128411" cy="133406"/>
              </a:xfrm>
              <a:custGeom>
                <a:avLst/>
                <a:gdLst/>
                <a:ahLst/>
                <a:cxnLst/>
                <a:rect l="l" t="t" r="r" b="b"/>
                <a:pathLst>
                  <a:path w="128411" h="133406">
                    <a:moveTo>
                      <a:pt x="0" y="0"/>
                    </a:moveTo>
                    <a:lnTo>
                      <a:pt x="128411" y="0"/>
                    </a:lnTo>
                    <a:lnTo>
                      <a:pt x="128411" y="133406"/>
                    </a:lnTo>
                    <a:lnTo>
                      <a:pt x="0" y="133406"/>
                    </a:lnTo>
                    <a:close/>
                  </a:path>
                </a:pathLst>
              </a:custGeom>
              <a:ln w="38100" cap="sq">
                <a:solidFill>
                  <a:srgbClr val="000000"/>
                </a:solidFill>
                <a:prstDash val="solid"/>
                <a:miter/>
              </a:ln>
            </p:spPr>
            <p:txBody>
              <a:bodyPr/>
              <a:lstStyle/>
              <a:p>
                <a:endParaRPr lang="en-US"/>
              </a:p>
            </p:txBody>
          </p:sp>
          <p:sp>
            <p:nvSpPr>
              <p:cNvPr id="14" name="TextBox 14"/>
              <p:cNvSpPr txBox="1"/>
              <p:nvPr/>
            </p:nvSpPr>
            <p:spPr>
              <a:xfrm>
                <a:off x="0" y="-28575"/>
                <a:ext cx="128411" cy="161981"/>
              </a:xfrm>
              <a:prstGeom prst="rect">
                <a:avLst/>
              </a:prstGeom>
            </p:spPr>
            <p:txBody>
              <a:bodyPr lIns="50800" tIns="50800" rIns="50800" bIns="50800" rtlCol="0" anchor="ctr"/>
              <a:lstStyle/>
              <a:p>
                <a:pPr algn="ctr">
                  <a:lnSpc>
                    <a:spcPts val="2065"/>
                  </a:lnSpc>
                </a:pPr>
                <a:endParaRPr/>
              </a:p>
            </p:txBody>
          </p:sp>
        </p:grpSp>
        <p:grpSp>
          <p:nvGrpSpPr>
            <p:cNvPr id="15" name="Group 15"/>
            <p:cNvGrpSpPr/>
            <p:nvPr/>
          </p:nvGrpSpPr>
          <p:grpSpPr>
            <a:xfrm>
              <a:off x="4036141" y="0"/>
              <a:ext cx="449364" cy="466845"/>
              <a:chOff x="0" y="0"/>
              <a:chExt cx="128411" cy="133406"/>
            </a:xfrm>
          </p:grpSpPr>
          <p:sp>
            <p:nvSpPr>
              <p:cNvPr id="16" name="Freeform 16"/>
              <p:cNvSpPr/>
              <p:nvPr/>
            </p:nvSpPr>
            <p:spPr>
              <a:xfrm>
                <a:off x="0" y="0"/>
                <a:ext cx="128411" cy="133406"/>
              </a:xfrm>
              <a:custGeom>
                <a:avLst/>
                <a:gdLst/>
                <a:ahLst/>
                <a:cxnLst/>
                <a:rect l="l" t="t" r="r" b="b"/>
                <a:pathLst>
                  <a:path w="128411" h="133406">
                    <a:moveTo>
                      <a:pt x="0" y="0"/>
                    </a:moveTo>
                    <a:lnTo>
                      <a:pt x="128411" y="0"/>
                    </a:lnTo>
                    <a:lnTo>
                      <a:pt x="128411" y="133406"/>
                    </a:lnTo>
                    <a:lnTo>
                      <a:pt x="0" y="133406"/>
                    </a:lnTo>
                    <a:close/>
                  </a:path>
                </a:pathLst>
              </a:custGeom>
              <a:ln w="38100" cap="sq">
                <a:solidFill>
                  <a:srgbClr val="000000"/>
                </a:solidFill>
                <a:prstDash val="solid"/>
                <a:miter/>
              </a:ln>
            </p:spPr>
            <p:txBody>
              <a:bodyPr/>
              <a:lstStyle/>
              <a:p>
                <a:endParaRPr lang="en-US"/>
              </a:p>
            </p:txBody>
          </p:sp>
          <p:sp>
            <p:nvSpPr>
              <p:cNvPr id="17" name="TextBox 17"/>
              <p:cNvSpPr txBox="1"/>
              <p:nvPr/>
            </p:nvSpPr>
            <p:spPr>
              <a:xfrm>
                <a:off x="0" y="-28575"/>
                <a:ext cx="128411" cy="161981"/>
              </a:xfrm>
              <a:prstGeom prst="rect">
                <a:avLst/>
              </a:prstGeom>
            </p:spPr>
            <p:txBody>
              <a:bodyPr lIns="50800" tIns="50800" rIns="50800" bIns="50800" rtlCol="0" anchor="ctr"/>
              <a:lstStyle/>
              <a:p>
                <a:pPr algn="ctr">
                  <a:lnSpc>
                    <a:spcPts val="2065"/>
                  </a:lnSpc>
                </a:pPr>
                <a:endParaRPr/>
              </a:p>
            </p:txBody>
          </p:sp>
        </p:grpSp>
      </p:grpSp>
      <p:grpSp>
        <p:nvGrpSpPr>
          <p:cNvPr id="18" name="Group 18"/>
          <p:cNvGrpSpPr/>
          <p:nvPr/>
        </p:nvGrpSpPr>
        <p:grpSpPr>
          <a:xfrm>
            <a:off x="16332200" y="9601200"/>
            <a:ext cx="1015702" cy="239572"/>
            <a:chOff x="0" y="0"/>
            <a:chExt cx="386997" cy="91280"/>
          </a:xfrm>
        </p:grpSpPr>
        <p:sp>
          <p:nvSpPr>
            <p:cNvPr id="19" name="Freeform 19"/>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20" name="TextBox 20"/>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21" name="AutoShape 21"/>
          <p:cNvSpPr/>
          <p:nvPr/>
        </p:nvSpPr>
        <p:spPr>
          <a:xfrm flipH="1" flipV="1">
            <a:off x="16519582" y="9657376"/>
            <a:ext cx="0" cy="113674"/>
          </a:xfrm>
          <a:prstGeom prst="line">
            <a:avLst/>
          </a:prstGeom>
          <a:ln w="9525" cap="flat">
            <a:solidFill>
              <a:srgbClr val="0C0B45"/>
            </a:solidFill>
            <a:prstDash val="solid"/>
            <a:headEnd type="none" w="sm" len="sm"/>
            <a:tailEnd type="none" w="sm" len="sm"/>
          </a:ln>
        </p:spPr>
        <p:txBody>
          <a:bodyPr/>
          <a:lstStyle/>
          <a:p>
            <a:endParaRPr lang="en-US"/>
          </a:p>
        </p:txBody>
      </p:sp>
      <p:sp>
        <p:nvSpPr>
          <p:cNvPr id="22" name="Freeform 22"/>
          <p:cNvSpPr/>
          <p:nvPr/>
        </p:nvSpPr>
        <p:spPr>
          <a:xfrm>
            <a:off x="15097787" y="6324749"/>
            <a:ext cx="2468824" cy="2458659"/>
          </a:xfrm>
          <a:custGeom>
            <a:avLst/>
            <a:gdLst/>
            <a:ahLst/>
            <a:cxnLst/>
            <a:rect l="l" t="t" r="r" b="b"/>
            <a:pathLst>
              <a:path w="1772859" h="1772859">
                <a:moveTo>
                  <a:pt x="0" y="0"/>
                </a:moveTo>
                <a:lnTo>
                  <a:pt x="1772859" y="0"/>
                </a:lnTo>
                <a:lnTo>
                  <a:pt x="1772859" y="1772859"/>
                </a:lnTo>
                <a:lnTo>
                  <a:pt x="0" y="1772859"/>
                </a:lnTo>
                <a:lnTo>
                  <a:pt x="0" y="0"/>
                </a:lnTo>
                <a:close/>
              </a:path>
            </a:pathLst>
          </a:custGeom>
          <a:blipFill>
            <a:blip r:embed="rId2"/>
            <a:stretch>
              <a:fillRect/>
            </a:stretch>
          </a:blipFill>
        </p:spPr>
        <p:txBody>
          <a:bodyPr/>
          <a:lstStyle/>
          <a:p>
            <a:endParaRPr lang="en-US"/>
          </a:p>
        </p:txBody>
      </p:sp>
      <p:sp>
        <p:nvSpPr>
          <p:cNvPr id="23" name="TextBox 23"/>
          <p:cNvSpPr txBox="1"/>
          <p:nvPr/>
        </p:nvSpPr>
        <p:spPr>
          <a:xfrm>
            <a:off x="3454400" y="1195408"/>
            <a:ext cx="9702065" cy="606448"/>
          </a:xfrm>
          <a:prstGeom prst="rect">
            <a:avLst/>
          </a:prstGeom>
        </p:spPr>
        <p:txBody>
          <a:bodyPr wrap="square" lIns="0" tIns="0" rIns="0" bIns="0" rtlCol="0" anchor="t">
            <a:spAutoFit/>
          </a:bodyPr>
          <a:lstStyle/>
          <a:p>
            <a:pPr algn="ctr">
              <a:lnSpc>
                <a:spcPts val="4719"/>
              </a:lnSpc>
            </a:pPr>
            <a:r>
              <a:rPr lang="en-US" sz="5000" b="1">
                <a:solidFill>
                  <a:srgbClr val="0C0B45"/>
                </a:solidFill>
                <a:latin typeface="Neighbor 2 Heavy"/>
                <a:ea typeface="Neighbor 2 Heavy"/>
                <a:cs typeface="Neighbor 2 Heavy"/>
                <a:sym typeface="Neighbor 2 Heavy"/>
              </a:rPr>
              <a:t>FUNNY TRUE OR FALSE QUIZ</a:t>
            </a:r>
          </a:p>
        </p:txBody>
      </p:sp>
      <p:sp>
        <p:nvSpPr>
          <p:cNvPr id="24" name="TextBox 24"/>
          <p:cNvSpPr txBox="1"/>
          <p:nvPr/>
        </p:nvSpPr>
        <p:spPr>
          <a:xfrm>
            <a:off x="4510213" y="2415339"/>
            <a:ext cx="7772400" cy="240963"/>
          </a:xfrm>
          <a:prstGeom prst="rect">
            <a:avLst/>
          </a:prstGeom>
        </p:spPr>
        <p:txBody>
          <a:bodyPr lIns="0" tIns="0" rIns="0" bIns="0" rtlCol="0" anchor="t">
            <a:spAutoFit/>
          </a:bodyPr>
          <a:lstStyle/>
          <a:p>
            <a:pPr algn="ctr">
              <a:lnSpc>
                <a:spcPts val="1812"/>
              </a:lnSpc>
            </a:pPr>
            <a:r>
              <a:rPr lang="en-US" b="1">
                <a:solidFill>
                  <a:srgbClr val="000000"/>
                </a:solidFill>
                <a:latin typeface="Helvetica Now Bold"/>
                <a:ea typeface="Helvetica Now Bold"/>
                <a:cs typeface="Helvetica Now Bold"/>
                <a:sym typeface="Helvetica Now Bold"/>
              </a:rPr>
              <a:t>Test your knowledge!</a:t>
            </a:r>
            <a:r>
              <a:rPr lang="en-US">
                <a:solidFill>
                  <a:srgbClr val="000000"/>
                </a:solidFill>
                <a:latin typeface="Helvetica Now"/>
                <a:ea typeface="Helvetica Now"/>
                <a:cs typeface="Helvetica Now"/>
                <a:sym typeface="Helvetica Now"/>
              </a:rPr>
              <a:t>  Read each sentence and check the right box.</a:t>
            </a:r>
          </a:p>
        </p:txBody>
      </p:sp>
      <p:sp>
        <p:nvSpPr>
          <p:cNvPr id="25" name="TextBox 25"/>
          <p:cNvSpPr txBox="1"/>
          <p:nvPr/>
        </p:nvSpPr>
        <p:spPr>
          <a:xfrm>
            <a:off x="1151599" y="3809484"/>
            <a:ext cx="4224353" cy="553998"/>
          </a:xfrm>
          <a:prstGeom prst="rect">
            <a:avLst/>
          </a:prstGeom>
        </p:spPr>
        <p:txBody>
          <a:bodyPr wrap="square" lIns="0" tIns="0" rIns="0" bIns="0" rtlCol="0" anchor="t">
            <a:spAutoFit/>
          </a:bodyPr>
          <a:lstStyle/>
          <a:p>
            <a:pPr algn="ctr"/>
            <a:r>
              <a:rPr lang="en-US" b="1">
                <a:solidFill>
                  <a:srgbClr val="000000"/>
                </a:solidFill>
                <a:latin typeface="Helvetica Now Bold"/>
                <a:ea typeface="Helvetica Now Bold"/>
                <a:cs typeface="Helvetica Now Bold"/>
                <a:sym typeface="Helvetica Now Bold"/>
              </a:rPr>
              <a:t>You should store your used batteries in a metal bowl right next to the toaster.</a:t>
            </a:r>
          </a:p>
        </p:txBody>
      </p:sp>
      <p:sp>
        <p:nvSpPr>
          <p:cNvPr id="26" name="TextBox 26"/>
          <p:cNvSpPr txBox="1"/>
          <p:nvPr/>
        </p:nvSpPr>
        <p:spPr>
          <a:xfrm>
            <a:off x="1194473" y="6835387"/>
            <a:ext cx="5435247" cy="231345"/>
          </a:xfrm>
          <a:prstGeom prst="rect">
            <a:avLst/>
          </a:prstGeom>
        </p:spPr>
        <p:txBody>
          <a:bodyPr wrap="square" lIns="0" tIns="0" rIns="0" bIns="0" rtlCol="0" anchor="t">
            <a:spAutoFit/>
          </a:bodyPr>
          <a:lstStyle/>
          <a:p>
            <a:pPr>
              <a:lnSpc>
                <a:spcPts val="1685"/>
              </a:lnSpc>
            </a:pPr>
            <a:r>
              <a:rPr lang="en-US" b="1">
                <a:solidFill>
                  <a:srgbClr val="000000"/>
                </a:solidFill>
                <a:latin typeface="Helvetica Now Bold"/>
                <a:ea typeface="Helvetica Now Bold"/>
                <a:cs typeface="Helvetica Now Bold"/>
                <a:sym typeface="Helvetica Now Bold"/>
              </a:rPr>
              <a:t>Batteries love to take long naps in the trash can.</a:t>
            </a:r>
          </a:p>
        </p:txBody>
      </p:sp>
      <p:sp>
        <p:nvSpPr>
          <p:cNvPr id="27" name="TextBox 27"/>
          <p:cNvSpPr txBox="1"/>
          <p:nvPr/>
        </p:nvSpPr>
        <p:spPr>
          <a:xfrm>
            <a:off x="5714632" y="3859253"/>
            <a:ext cx="5181600" cy="231345"/>
          </a:xfrm>
          <a:prstGeom prst="rect">
            <a:avLst/>
          </a:prstGeom>
        </p:spPr>
        <p:txBody>
          <a:bodyPr wrap="square" lIns="0" tIns="0" rIns="0" bIns="0" rtlCol="0" anchor="t">
            <a:spAutoFit/>
          </a:bodyPr>
          <a:lstStyle/>
          <a:p>
            <a:pPr algn="ctr">
              <a:lnSpc>
                <a:spcPts val="1685"/>
              </a:lnSpc>
            </a:pPr>
            <a:r>
              <a:rPr lang="en-US" b="1">
                <a:solidFill>
                  <a:srgbClr val="000000"/>
                </a:solidFill>
                <a:latin typeface="Helvetica Now Bold"/>
                <a:ea typeface="Helvetica Now Bold"/>
                <a:cs typeface="Helvetica Now Bold"/>
                <a:sym typeface="Helvetica Now Bold"/>
              </a:rPr>
              <a:t>Taping battery terminals helps prevent sparks.</a:t>
            </a:r>
          </a:p>
        </p:txBody>
      </p:sp>
      <p:sp>
        <p:nvSpPr>
          <p:cNvPr id="28" name="TextBox 28"/>
          <p:cNvSpPr txBox="1"/>
          <p:nvPr/>
        </p:nvSpPr>
        <p:spPr>
          <a:xfrm>
            <a:off x="8851137" y="6726382"/>
            <a:ext cx="5568706" cy="553998"/>
          </a:xfrm>
          <a:prstGeom prst="rect">
            <a:avLst/>
          </a:prstGeom>
        </p:spPr>
        <p:txBody>
          <a:bodyPr wrap="square" lIns="0" tIns="0" rIns="0" bIns="0" rtlCol="0" anchor="t">
            <a:spAutoFit/>
          </a:bodyPr>
          <a:lstStyle/>
          <a:p>
            <a:pPr algn="ctr"/>
            <a:r>
              <a:rPr lang="en-US" b="1">
                <a:solidFill>
                  <a:srgbClr val="000000"/>
                </a:solidFill>
                <a:latin typeface="Helvetica Now Bold"/>
                <a:ea typeface="Helvetica Now Bold"/>
                <a:cs typeface="Helvetica Now Bold"/>
                <a:sym typeface="Helvetica Now Bold"/>
              </a:rPr>
              <a:t>When you recycle your batteries, they might come back as a golf club or part of a bicycle!</a:t>
            </a:r>
          </a:p>
        </p:txBody>
      </p:sp>
      <p:sp>
        <p:nvSpPr>
          <p:cNvPr id="29" name="TextBox 29"/>
          <p:cNvSpPr txBox="1"/>
          <p:nvPr/>
        </p:nvSpPr>
        <p:spPr>
          <a:xfrm>
            <a:off x="11379200" y="3761035"/>
            <a:ext cx="5828893" cy="553998"/>
          </a:xfrm>
          <a:prstGeom prst="rect">
            <a:avLst/>
          </a:prstGeom>
        </p:spPr>
        <p:txBody>
          <a:bodyPr wrap="square" lIns="0" tIns="0" rIns="0" bIns="0" rtlCol="0" anchor="t">
            <a:spAutoFit/>
          </a:bodyPr>
          <a:lstStyle/>
          <a:p>
            <a:pPr algn="ctr"/>
            <a:r>
              <a:rPr lang="en-US" b="1">
                <a:solidFill>
                  <a:srgbClr val="000000"/>
                </a:solidFill>
                <a:latin typeface="Helvetica Now Bold"/>
                <a:ea typeface="Helvetica Now Bold"/>
                <a:cs typeface="Helvetica Now Bold"/>
                <a:sym typeface="Helvetica Now Bold"/>
              </a:rPr>
              <a:t>Rechargeable batteries never need to be disposed of. </a:t>
            </a:r>
          </a:p>
          <a:p>
            <a:pPr algn="ctr"/>
            <a:r>
              <a:rPr lang="en-US" b="1">
                <a:solidFill>
                  <a:srgbClr val="000000"/>
                </a:solidFill>
                <a:latin typeface="Helvetica Now Bold"/>
                <a:ea typeface="Helvetica Now Bold"/>
                <a:cs typeface="Helvetica Now Bold"/>
                <a:sym typeface="Helvetica Now Bold"/>
              </a:rPr>
              <a:t>They can be recharged over and over forever. </a:t>
            </a:r>
          </a:p>
        </p:txBody>
      </p:sp>
      <p:sp>
        <p:nvSpPr>
          <p:cNvPr id="30" name="TextBox 30"/>
          <p:cNvSpPr txBox="1"/>
          <p:nvPr/>
        </p:nvSpPr>
        <p:spPr>
          <a:xfrm>
            <a:off x="15534515" y="5169659"/>
            <a:ext cx="2324545" cy="257571"/>
          </a:xfrm>
          <a:prstGeom prst="rect">
            <a:avLst/>
          </a:prstGeom>
        </p:spPr>
        <p:txBody>
          <a:bodyPr lIns="0" tIns="0" rIns="0" bIns="0" rtlCol="0" anchor="t">
            <a:spAutoFit/>
          </a:bodyPr>
          <a:lstStyle/>
          <a:p>
            <a:pPr algn="just">
              <a:lnSpc>
                <a:spcPts val="2065"/>
              </a:lnSpc>
            </a:pPr>
            <a:r>
              <a:rPr lang="en-US" sz="1475" b="1">
                <a:solidFill>
                  <a:srgbClr val="000000"/>
                </a:solidFill>
                <a:latin typeface="Helvetica Now Bold"/>
                <a:ea typeface="Helvetica Now Bold"/>
                <a:cs typeface="Helvetica Now Bold"/>
                <a:sym typeface="Helvetica Now Bold"/>
              </a:rPr>
              <a:t>False</a:t>
            </a:r>
          </a:p>
        </p:txBody>
      </p:sp>
      <p:grpSp>
        <p:nvGrpSpPr>
          <p:cNvPr id="31" name="Group 31"/>
          <p:cNvGrpSpPr/>
          <p:nvPr/>
        </p:nvGrpSpPr>
        <p:grpSpPr>
          <a:xfrm>
            <a:off x="6045201" y="5101327"/>
            <a:ext cx="5985146" cy="350134"/>
            <a:chOff x="0" y="0"/>
            <a:chExt cx="7980195" cy="466845"/>
          </a:xfrm>
        </p:grpSpPr>
        <p:grpSp>
          <p:nvGrpSpPr>
            <p:cNvPr id="32" name="Group 32"/>
            <p:cNvGrpSpPr/>
            <p:nvPr/>
          </p:nvGrpSpPr>
          <p:grpSpPr>
            <a:xfrm>
              <a:off x="0" y="0"/>
              <a:ext cx="449364" cy="466845"/>
              <a:chOff x="0" y="0"/>
              <a:chExt cx="128411" cy="133406"/>
            </a:xfrm>
          </p:grpSpPr>
          <p:sp>
            <p:nvSpPr>
              <p:cNvPr id="33" name="Freeform 33"/>
              <p:cNvSpPr/>
              <p:nvPr/>
            </p:nvSpPr>
            <p:spPr>
              <a:xfrm>
                <a:off x="0" y="0"/>
                <a:ext cx="128411" cy="133406"/>
              </a:xfrm>
              <a:custGeom>
                <a:avLst/>
                <a:gdLst/>
                <a:ahLst/>
                <a:cxnLst/>
                <a:rect l="l" t="t" r="r" b="b"/>
                <a:pathLst>
                  <a:path w="128411" h="133406">
                    <a:moveTo>
                      <a:pt x="0" y="0"/>
                    </a:moveTo>
                    <a:lnTo>
                      <a:pt x="128411" y="0"/>
                    </a:lnTo>
                    <a:lnTo>
                      <a:pt x="128411" y="133406"/>
                    </a:lnTo>
                    <a:lnTo>
                      <a:pt x="0" y="133406"/>
                    </a:lnTo>
                    <a:close/>
                  </a:path>
                </a:pathLst>
              </a:custGeom>
              <a:ln w="38100" cap="sq">
                <a:solidFill>
                  <a:srgbClr val="000000"/>
                </a:solidFill>
                <a:prstDash val="solid"/>
                <a:miter/>
              </a:ln>
            </p:spPr>
            <p:txBody>
              <a:bodyPr/>
              <a:lstStyle/>
              <a:p>
                <a:endParaRPr lang="en-US"/>
              </a:p>
            </p:txBody>
          </p:sp>
          <p:sp>
            <p:nvSpPr>
              <p:cNvPr id="34" name="TextBox 34"/>
              <p:cNvSpPr txBox="1"/>
              <p:nvPr/>
            </p:nvSpPr>
            <p:spPr>
              <a:xfrm>
                <a:off x="0" y="-28575"/>
                <a:ext cx="128411" cy="161981"/>
              </a:xfrm>
              <a:prstGeom prst="rect">
                <a:avLst/>
              </a:prstGeom>
            </p:spPr>
            <p:txBody>
              <a:bodyPr lIns="15292" tIns="15292" rIns="15292" bIns="15292" rtlCol="0" anchor="ctr"/>
              <a:lstStyle/>
              <a:p>
                <a:pPr algn="ctr">
                  <a:lnSpc>
                    <a:spcPts val="2065"/>
                  </a:lnSpc>
                </a:pPr>
                <a:endParaRPr/>
              </a:p>
            </p:txBody>
          </p:sp>
        </p:grpSp>
        <p:grpSp>
          <p:nvGrpSpPr>
            <p:cNvPr id="35" name="Group 35"/>
            <p:cNvGrpSpPr/>
            <p:nvPr/>
          </p:nvGrpSpPr>
          <p:grpSpPr>
            <a:xfrm>
              <a:off x="4033749" y="0"/>
              <a:ext cx="449364" cy="466845"/>
              <a:chOff x="0" y="0"/>
              <a:chExt cx="128411" cy="133406"/>
            </a:xfrm>
          </p:grpSpPr>
          <p:sp>
            <p:nvSpPr>
              <p:cNvPr id="36" name="Freeform 36"/>
              <p:cNvSpPr/>
              <p:nvPr/>
            </p:nvSpPr>
            <p:spPr>
              <a:xfrm>
                <a:off x="0" y="0"/>
                <a:ext cx="128411" cy="133406"/>
              </a:xfrm>
              <a:custGeom>
                <a:avLst/>
                <a:gdLst/>
                <a:ahLst/>
                <a:cxnLst/>
                <a:rect l="l" t="t" r="r" b="b"/>
                <a:pathLst>
                  <a:path w="128411" h="133406">
                    <a:moveTo>
                      <a:pt x="0" y="0"/>
                    </a:moveTo>
                    <a:lnTo>
                      <a:pt x="128411" y="0"/>
                    </a:lnTo>
                    <a:lnTo>
                      <a:pt x="128411" y="133406"/>
                    </a:lnTo>
                    <a:lnTo>
                      <a:pt x="0" y="133406"/>
                    </a:lnTo>
                    <a:close/>
                  </a:path>
                </a:pathLst>
              </a:custGeom>
              <a:ln w="38100" cap="sq">
                <a:solidFill>
                  <a:srgbClr val="000000"/>
                </a:solidFill>
                <a:prstDash val="solid"/>
                <a:miter/>
              </a:ln>
            </p:spPr>
            <p:txBody>
              <a:bodyPr/>
              <a:lstStyle/>
              <a:p>
                <a:endParaRPr lang="en-US"/>
              </a:p>
            </p:txBody>
          </p:sp>
          <p:sp>
            <p:nvSpPr>
              <p:cNvPr id="37" name="TextBox 37"/>
              <p:cNvSpPr txBox="1"/>
              <p:nvPr/>
            </p:nvSpPr>
            <p:spPr>
              <a:xfrm>
                <a:off x="0" y="-28575"/>
                <a:ext cx="128411" cy="161981"/>
              </a:xfrm>
              <a:prstGeom prst="rect">
                <a:avLst/>
              </a:prstGeom>
            </p:spPr>
            <p:txBody>
              <a:bodyPr lIns="15292" tIns="15292" rIns="15292" bIns="15292" rtlCol="0" anchor="ctr"/>
              <a:lstStyle/>
              <a:p>
                <a:pPr algn="ctr">
                  <a:lnSpc>
                    <a:spcPts val="2065"/>
                  </a:lnSpc>
                </a:pPr>
                <a:endParaRPr/>
              </a:p>
            </p:txBody>
          </p:sp>
        </p:grpSp>
        <p:sp>
          <p:nvSpPr>
            <p:cNvPr id="38" name="TextBox 38"/>
            <p:cNvSpPr txBox="1"/>
            <p:nvPr/>
          </p:nvSpPr>
          <p:spPr>
            <a:xfrm>
              <a:off x="4880802" y="89668"/>
              <a:ext cx="3099393" cy="343428"/>
            </a:xfrm>
            <a:prstGeom prst="rect">
              <a:avLst/>
            </a:prstGeom>
          </p:spPr>
          <p:txBody>
            <a:bodyPr lIns="0" tIns="0" rIns="0" bIns="0" rtlCol="0" anchor="t">
              <a:spAutoFit/>
            </a:bodyPr>
            <a:lstStyle/>
            <a:p>
              <a:pPr algn="just">
                <a:lnSpc>
                  <a:spcPts val="2065"/>
                </a:lnSpc>
              </a:pPr>
              <a:r>
                <a:rPr lang="en-US" sz="1475" b="1">
                  <a:solidFill>
                    <a:srgbClr val="000000"/>
                  </a:solidFill>
                  <a:latin typeface="Helvetica Now Bold"/>
                  <a:ea typeface="Helvetica Now Bold"/>
                  <a:cs typeface="Helvetica Now Bold"/>
                  <a:sym typeface="Helvetica Now Bold"/>
                </a:rPr>
                <a:t>False</a:t>
              </a:r>
            </a:p>
          </p:txBody>
        </p:sp>
        <p:sp>
          <p:nvSpPr>
            <p:cNvPr id="39" name="TextBox 39"/>
            <p:cNvSpPr txBox="1"/>
            <p:nvPr/>
          </p:nvSpPr>
          <p:spPr>
            <a:xfrm>
              <a:off x="690368" y="32584"/>
              <a:ext cx="3099393" cy="343428"/>
            </a:xfrm>
            <a:prstGeom prst="rect">
              <a:avLst/>
            </a:prstGeom>
          </p:spPr>
          <p:txBody>
            <a:bodyPr lIns="0" tIns="0" rIns="0" bIns="0" rtlCol="0" anchor="t">
              <a:spAutoFit/>
            </a:bodyPr>
            <a:lstStyle/>
            <a:p>
              <a:pPr algn="just">
                <a:lnSpc>
                  <a:spcPts val="2065"/>
                </a:lnSpc>
              </a:pPr>
              <a:r>
                <a:rPr lang="en-US" sz="1475" b="1">
                  <a:solidFill>
                    <a:srgbClr val="000000"/>
                  </a:solidFill>
                  <a:latin typeface="Helvetica Now Bold"/>
                  <a:ea typeface="Helvetica Now Bold"/>
                  <a:cs typeface="Helvetica Now Bold"/>
                  <a:sym typeface="Helvetica Now Bold"/>
                </a:rPr>
                <a:t>True</a:t>
              </a:r>
            </a:p>
          </p:txBody>
        </p:sp>
      </p:grpSp>
      <p:sp>
        <p:nvSpPr>
          <p:cNvPr id="40" name="TextBox 40"/>
          <p:cNvSpPr txBox="1"/>
          <p:nvPr/>
        </p:nvSpPr>
        <p:spPr>
          <a:xfrm>
            <a:off x="12508192" y="5157999"/>
            <a:ext cx="2324545" cy="257571"/>
          </a:xfrm>
          <a:prstGeom prst="rect">
            <a:avLst/>
          </a:prstGeom>
        </p:spPr>
        <p:txBody>
          <a:bodyPr lIns="0" tIns="0" rIns="0" bIns="0" rtlCol="0" anchor="t">
            <a:spAutoFit/>
          </a:bodyPr>
          <a:lstStyle/>
          <a:p>
            <a:pPr algn="just">
              <a:lnSpc>
                <a:spcPts val="2065"/>
              </a:lnSpc>
            </a:pPr>
            <a:r>
              <a:rPr lang="en-US" sz="1475" b="1">
                <a:solidFill>
                  <a:srgbClr val="000000"/>
                </a:solidFill>
                <a:latin typeface="Helvetica Now Bold"/>
                <a:ea typeface="Helvetica Now Bold"/>
                <a:cs typeface="Helvetica Now Bold"/>
                <a:sym typeface="Helvetica Now Bold"/>
              </a:rPr>
              <a:t>True</a:t>
            </a:r>
          </a:p>
        </p:txBody>
      </p:sp>
      <p:sp>
        <p:nvSpPr>
          <p:cNvPr id="41" name="TextBox 41"/>
          <p:cNvSpPr txBox="1"/>
          <p:nvPr/>
        </p:nvSpPr>
        <p:spPr>
          <a:xfrm>
            <a:off x="16650803" y="9610949"/>
            <a:ext cx="639976" cy="196400"/>
          </a:xfrm>
          <a:prstGeom prst="rect">
            <a:avLst/>
          </a:prstGeom>
        </p:spPr>
        <p:txBody>
          <a:bodyPr lIns="0" tIns="0" rIns="0" bIns="0" rtlCol="0" anchor="t">
            <a:spAutoFit/>
          </a:bodyPr>
          <a:lstStyle/>
          <a:p>
            <a:pPr>
              <a:lnSpc>
                <a:spcPts val="1580"/>
              </a:lnSpc>
            </a:pPr>
            <a:r>
              <a:rPr lang="en-US" sz="1128">
                <a:solidFill>
                  <a:srgbClr val="0C0B45"/>
                </a:solidFill>
                <a:latin typeface="Helvetica Now"/>
                <a:ea typeface="Helvetica Now"/>
                <a:cs typeface="Helvetica Now"/>
                <a:sym typeface="Helvetica Now"/>
              </a:rPr>
              <a:t>21</a:t>
            </a:r>
          </a:p>
        </p:txBody>
      </p:sp>
      <p:grpSp>
        <p:nvGrpSpPr>
          <p:cNvPr id="42" name="Group 42"/>
          <p:cNvGrpSpPr/>
          <p:nvPr/>
        </p:nvGrpSpPr>
        <p:grpSpPr>
          <a:xfrm>
            <a:off x="1168400" y="7620000"/>
            <a:ext cx="5985146" cy="350134"/>
            <a:chOff x="0" y="0"/>
            <a:chExt cx="7980195" cy="466845"/>
          </a:xfrm>
        </p:grpSpPr>
        <p:grpSp>
          <p:nvGrpSpPr>
            <p:cNvPr id="43" name="Group 43"/>
            <p:cNvGrpSpPr/>
            <p:nvPr/>
          </p:nvGrpSpPr>
          <p:grpSpPr>
            <a:xfrm>
              <a:off x="0" y="0"/>
              <a:ext cx="449364" cy="466845"/>
              <a:chOff x="0" y="0"/>
              <a:chExt cx="128411" cy="133406"/>
            </a:xfrm>
          </p:grpSpPr>
          <p:sp>
            <p:nvSpPr>
              <p:cNvPr id="44" name="Freeform 44"/>
              <p:cNvSpPr/>
              <p:nvPr/>
            </p:nvSpPr>
            <p:spPr>
              <a:xfrm>
                <a:off x="0" y="0"/>
                <a:ext cx="128411" cy="133406"/>
              </a:xfrm>
              <a:custGeom>
                <a:avLst/>
                <a:gdLst/>
                <a:ahLst/>
                <a:cxnLst/>
                <a:rect l="l" t="t" r="r" b="b"/>
                <a:pathLst>
                  <a:path w="128411" h="133406">
                    <a:moveTo>
                      <a:pt x="0" y="0"/>
                    </a:moveTo>
                    <a:lnTo>
                      <a:pt x="128411" y="0"/>
                    </a:lnTo>
                    <a:lnTo>
                      <a:pt x="128411" y="133406"/>
                    </a:lnTo>
                    <a:lnTo>
                      <a:pt x="0" y="133406"/>
                    </a:lnTo>
                    <a:close/>
                  </a:path>
                </a:pathLst>
              </a:custGeom>
              <a:ln w="38100" cap="sq">
                <a:solidFill>
                  <a:srgbClr val="000000"/>
                </a:solidFill>
                <a:prstDash val="solid"/>
                <a:miter/>
              </a:ln>
            </p:spPr>
            <p:txBody>
              <a:bodyPr/>
              <a:lstStyle/>
              <a:p>
                <a:endParaRPr lang="en-US"/>
              </a:p>
            </p:txBody>
          </p:sp>
          <p:sp>
            <p:nvSpPr>
              <p:cNvPr id="45" name="TextBox 45"/>
              <p:cNvSpPr txBox="1"/>
              <p:nvPr/>
            </p:nvSpPr>
            <p:spPr>
              <a:xfrm>
                <a:off x="0" y="-28575"/>
                <a:ext cx="128411" cy="161981"/>
              </a:xfrm>
              <a:prstGeom prst="rect">
                <a:avLst/>
              </a:prstGeom>
            </p:spPr>
            <p:txBody>
              <a:bodyPr lIns="15292" tIns="15292" rIns="15292" bIns="15292" rtlCol="0" anchor="ctr"/>
              <a:lstStyle/>
              <a:p>
                <a:pPr algn="ctr">
                  <a:lnSpc>
                    <a:spcPts val="2065"/>
                  </a:lnSpc>
                </a:pPr>
                <a:endParaRPr/>
              </a:p>
            </p:txBody>
          </p:sp>
        </p:grpSp>
        <p:grpSp>
          <p:nvGrpSpPr>
            <p:cNvPr id="46" name="Group 46"/>
            <p:cNvGrpSpPr/>
            <p:nvPr/>
          </p:nvGrpSpPr>
          <p:grpSpPr>
            <a:xfrm>
              <a:off x="4033749" y="0"/>
              <a:ext cx="449364" cy="466845"/>
              <a:chOff x="0" y="0"/>
              <a:chExt cx="128411" cy="133406"/>
            </a:xfrm>
          </p:grpSpPr>
          <p:sp>
            <p:nvSpPr>
              <p:cNvPr id="47" name="Freeform 47"/>
              <p:cNvSpPr/>
              <p:nvPr/>
            </p:nvSpPr>
            <p:spPr>
              <a:xfrm>
                <a:off x="0" y="0"/>
                <a:ext cx="128411" cy="133406"/>
              </a:xfrm>
              <a:custGeom>
                <a:avLst/>
                <a:gdLst/>
                <a:ahLst/>
                <a:cxnLst/>
                <a:rect l="l" t="t" r="r" b="b"/>
                <a:pathLst>
                  <a:path w="128411" h="133406">
                    <a:moveTo>
                      <a:pt x="0" y="0"/>
                    </a:moveTo>
                    <a:lnTo>
                      <a:pt x="128411" y="0"/>
                    </a:lnTo>
                    <a:lnTo>
                      <a:pt x="128411" y="133406"/>
                    </a:lnTo>
                    <a:lnTo>
                      <a:pt x="0" y="133406"/>
                    </a:lnTo>
                    <a:close/>
                  </a:path>
                </a:pathLst>
              </a:custGeom>
              <a:ln w="38100" cap="sq">
                <a:solidFill>
                  <a:srgbClr val="000000"/>
                </a:solidFill>
                <a:prstDash val="solid"/>
                <a:miter/>
              </a:ln>
            </p:spPr>
            <p:txBody>
              <a:bodyPr/>
              <a:lstStyle/>
              <a:p>
                <a:endParaRPr lang="en-US"/>
              </a:p>
            </p:txBody>
          </p:sp>
          <p:sp>
            <p:nvSpPr>
              <p:cNvPr id="48" name="TextBox 48"/>
              <p:cNvSpPr txBox="1"/>
              <p:nvPr/>
            </p:nvSpPr>
            <p:spPr>
              <a:xfrm>
                <a:off x="0" y="-28575"/>
                <a:ext cx="128411" cy="161981"/>
              </a:xfrm>
              <a:prstGeom prst="rect">
                <a:avLst/>
              </a:prstGeom>
            </p:spPr>
            <p:txBody>
              <a:bodyPr lIns="15292" tIns="15292" rIns="15292" bIns="15292" rtlCol="0" anchor="ctr"/>
              <a:lstStyle/>
              <a:p>
                <a:pPr algn="ctr">
                  <a:lnSpc>
                    <a:spcPts val="2065"/>
                  </a:lnSpc>
                </a:pPr>
                <a:endParaRPr/>
              </a:p>
            </p:txBody>
          </p:sp>
        </p:grpSp>
        <p:sp>
          <p:nvSpPr>
            <p:cNvPr id="49" name="TextBox 49"/>
            <p:cNvSpPr txBox="1"/>
            <p:nvPr/>
          </p:nvSpPr>
          <p:spPr>
            <a:xfrm>
              <a:off x="4880802" y="89668"/>
              <a:ext cx="3099393" cy="343428"/>
            </a:xfrm>
            <a:prstGeom prst="rect">
              <a:avLst/>
            </a:prstGeom>
          </p:spPr>
          <p:txBody>
            <a:bodyPr lIns="0" tIns="0" rIns="0" bIns="0" rtlCol="0" anchor="t">
              <a:spAutoFit/>
            </a:bodyPr>
            <a:lstStyle/>
            <a:p>
              <a:pPr algn="just">
                <a:lnSpc>
                  <a:spcPts val="2065"/>
                </a:lnSpc>
              </a:pPr>
              <a:r>
                <a:rPr lang="en-US" sz="1475" b="1">
                  <a:solidFill>
                    <a:srgbClr val="000000"/>
                  </a:solidFill>
                  <a:latin typeface="Helvetica Now Bold"/>
                  <a:ea typeface="Helvetica Now Bold"/>
                  <a:cs typeface="Helvetica Now Bold"/>
                  <a:sym typeface="Helvetica Now Bold"/>
                </a:rPr>
                <a:t>False</a:t>
              </a:r>
            </a:p>
          </p:txBody>
        </p:sp>
        <p:sp>
          <p:nvSpPr>
            <p:cNvPr id="50" name="TextBox 50"/>
            <p:cNvSpPr txBox="1"/>
            <p:nvPr/>
          </p:nvSpPr>
          <p:spPr>
            <a:xfrm>
              <a:off x="693055" y="89668"/>
              <a:ext cx="3099393" cy="343428"/>
            </a:xfrm>
            <a:prstGeom prst="rect">
              <a:avLst/>
            </a:prstGeom>
          </p:spPr>
          <p:txBody>
            <a:bodyPr lIns="0" tIns="0" rIns="0" bIns="0" rtlCol="0" anchor="t">
              <a:spAutoFit/>
            </a:bodyPr>
            <a:lstStyle/>
            <a:p>
              <a:pPr algn="just">
                <a:lnSpc>
                  <a:spcPts val="2065"/>
                </a:lnSpc>
              </a:pPr>
              <a:r>
                <a:rPr lang="en-US" sz="1475" b="1">
                  <a:solidFill>
                    <a:srgbClr val="000000"/>
                  </a:solidFill>
                  <a:latin typeface="Helvetica Now Bold"/>
                  <a:ea typeface="Helvetica Now Bold"/>
                  <a:cs typeface="Helvetica Now Bold"/>
                  <a:sym typeface="Helvetica Now Bold"/>
                </a:rPr>
                <a:t>True</a:t>
              </a:r>
            </a:p>
          </p:txBody>
        </p:sp>
      </p:grpSp>
      <p:grpSp>
        <p:nvGrpSpPr>
          <p:cNvPr id="51" name="Group 51"/>
          <p:cNvGrpSpPr/>
          <p:nvPr/>
        </p:nvGrpSpPr>
        <p:grpSpPr>
          <a:xfrm>
            <a:off x="9321800" y="7620000"/>
            <a:ext cx="5985146" cy="350134"/>
            <a:chOff x="0" y="0"/>
            <a:chExt cx="7980195" cy="466845"/>
          </a:xfrm>
        </p:grpSpPr>
        <p:grpSp>
          <p:nvGrpSpPr>
            <p:cNvPr id="52" name="Group 52"/>
            <p:cNvGrpSpPr/>
            <p:nvPr/>
          </p:nvGrpSpPr>
          <p:grpSpPr>
            <a:xfrm>
              <a:off x="0" y="0"/>
              <a:ext cx="449364" cy="466845"/>
              <a:chOff x="0" y="0"/>
              <a:chExt cx="128411" cy="133406"/>
            </a:xfrm>
          </p:grpSpPr>
          <p:sp>
            <p:nvSpPr>
              <p:cNvPr id="53" name="Freeform 53"/>
              <p:cNvSpPr/>
              <p:nvPr/>
            </p:nvSpPr>
            <p:spPr>
              <a:xfrm>
                <a:off x="0" y="0"/>
                <a:ext cx="128411" cy="133406"/>
              </a:xfrm>
              <a:custGeom>
                <a:avLst/>
                <a:gdLst/>
                <a:ahLst/>
                <a:cxnLst/>
                <a:rect l="l" t="t" r="r" b="b"/>
                <a:pathLst>
                  <a:path w="128411" h="133406">
                    <a:moveTo>
                      <a:pt x="0" y="0"/>
                    </a:moveTo>
                    <a:lnTo>
                      <a:pt x="128411" y="0"/>
                    </a:lnTo>
                    <a:lnTo>
                      <a:pt x="128411" y="133406"/>
                    </a:lnTo>
                    <a:lnTo>
                      <a:pt x="0" y="133406"/>
                    </a:lnTo>
                    <a:close/>
                  </a:path>
                </a:pathLst>
              </a:custGeom>
              <a:ln w="38100" cap="sq">
                <a:solidFill>
                  <a:srgbClr val="000000"/>
                </a:solidFill>
                <a:prstDash val="solid"/>
                <a:miter/>
              </a:ln>
            </p:spPr>
            <p:txBody>
              <a:bodyPr/>
              <a:lstStyle/>
              <a:p>
                <a:endParaRPr lang="en-US"/>
              </a:p>
            </p:txBody>
          </p:sp>
          <p:sp>
            <p:nvSpPr>
              <p:cNvPr id="54" name="TextBox 54"/>
              <p:cNvSpPr txBox="1"/>
              <p:nvPr/>
            </p:nvSpPr>
            <p:spPr>
              <a:xfrm>
                <a:off x="0" y="-28575"/>
                <a:ext cx="128411" cy="161981"/>
              </a:xfrm>
              <a:prstGeom prst="rect">
                <a:avLst/>
              </a:prstGeom>
            </p:spPr>
            <p:txBody>
              <a:bodyPr lIns="15292" tIns="15292" rIns="15292" bIns="15292" rtlCol="0" anchor="ctr"/>
              <a:lstStyle/>
              <a:p>
                <a:pPr algn="ctr">
                  <a:lnSpc>
                    <a:spcPts val="2065"/>
                  </a:lnSpc>
                </a:pPr>
                <a:endParaRPr/>
              </a:p>
            </p:txBody>
          </p:sp>
        </p:grpSp>
        <p:grpSp>
          <p:nvGrpSpPr>
            <p:cNvPr id="55" name="Group 55"/>
            <p:cNvGrpSpPr/>
            <p:nvPr/>
          </p:nvGrpSpPr>
          <p:grpSpPr>
            <a:xfrm>
              <a:off x="4033749" y="0"/>
              <a:ext cx="449364" cy="466845"/>
              <a:chOff x="0" y="0"/>
              <a:chExt cx="128411" cy="133406"/>
            </a:xfrm>
          </p:grpSpPr>
          <p:sp>
            <p:nvSpPr>
              <p:cNvPr id="56" name="Freeform 56"/>
              <p:cNvSpPr/>
              <p:nvPr/>
            </p:nvSpPr>
            <p:spPr>
              <a:xfrm>
                <a:off x="0" y="0"/>
                <a:ext cx="128411" cy="133406"/>
              </a:xfrm>
              <a:custGeom>
                <a:avLst/>
                <a:gdLst/>
                <a:ahLst/>
                <a:cxnLst/>
                <a:rect l="l" t="t" r="r" b="b"/>
                <a:pathLst>
                  <a:path w="128411" h="133406">
                    <a:moveTo>
                      <a:pt x="0" y="0"/>
                    </a:moveTo>
                    <a:lnTo>
                      <a:pt x="128411" y="0"/>
                    </a:lnTo>
                    <a:lnTo>
                      <a:pt x="128411" y="133406"/>
                    </a:lnTo>
                    <a:lnTo>
                      <a:pt x="0" y="133406"/>
                    </a:lnTo>
                    <a:close/>
                  </a:path>
                </a:pathLst>
              </a:custGeom>
              <a:ln w="38100" cap="sq">
                <a:solidFill>
                  <a:srgbClr val="000000"/>
                </a:solidFill>
                <a:prstDash val="solid"/>
                <a:miter/>
              </a:ln>
            </p:spPr>
            <p:txBody>
              <a:bodyPr/>
              <a:lstStyle/>
              <a:p>
                <a:endParaRPr lang="en-US"/>
              </a:p>
            </p:txBody>
          </p:sp>
          <p:sp>
            <p:nvSpPr>
              <p:cNvPr id="57" name="TextBox 57"/>
              <p:cNvSpPr txBox="1"/>
              <p:nvPr/>
            </p:nvSpPr>
            <p:spPr>
              <a:xfrm>
                <a:off x="0" y="-28575"/>
                <a:ext cx="128411" cy="161981"/>
              </a:xfrm>
              <a:prstGeom prst="rect">
                <a:avLst/>
              </a:prstGeom>
            </p:spPr>
            <p:txBody>
              <a:bodyPr lIns="15292" tIns="15292" rIns="15292" bIns="15292" rtlCol="0" anchor="ctr"/>
              <a:lstStyle/>
              <a:p>
                <a:pPr algn="ctr">
                  <a:lnSpc>
                    <a:spcPts val="2065"/>
                  </a:lnSpc>
                </a:pPr>
                <a:endParaRPr/>
              </a:p>
            </p:txBody>
          </p:sp>
        </p:grpSp>
        <p:sp>
          <p:nvSpPr>
            <p:cNvPr id="58" name="TextBox 58"/>
            <p:cNvSpPr txBox="1"/>
            <p:nvPr/>
          </p:nvSpPr>
          <p:spPr>
            <a:xfrm>
              <a:off x="4880802" y="89668"/>
              <a:ext cx="3099393" cy="343428"/>
            </a:xfrm>
            <a:prstGeom prst="rect">
              <a:avLst/>
            </a:prstGeom>
          </p:spPr>
          <p:txBody>
            <a:bodyPr lIns="0" tIns="0" rIns="0" bIns="0" rtlCol="0" anchor="t">
              <a:spAutoFit/>
            </a:bodyPr>
            <a:lstStyle/>
            <a:p>
              <a:pPr algn="just">
                <a:lnSpc>
                  <a:spcPts val="2065"/>
                </a:lnSpc>
              </a:pPr>
              <a:r>
                <a:rPr lang="en-US" sz="1475" b="1">
                  <a:solidFill>
                    <a:srgbClr val="000000"/>
                  </a:solidFill>
                  <a:latin typeface="Helvetica Now Bold"/>
                  <a:ea typeface="Helvetica Now Bold"/>
                  <a:cs typeface="Helvetica Now Bold"/>
                  <a:sym typeface="Helvetica Now Bold"/>
                </a:rPr>
                <a:t>False</a:t>
              </a:r>
            </a:p>
          </p:txBody>
        </p:sp>
        <p:sp>
          <p:nvSpPr>
            <p:cNvPr id="59" name="TextBox 59"/>
            <p:cNvSpPr txBox="1"/>
            <p:nvPr/>
          </p:nvSpPr>
          <p:spPr>
            <a:xfrm>
              <a:off x="693055" y="89668"/>
              <a:ext cx="3099393" cy="343428"/>
            </a:xfrm>
            <a:prstGeom prst="rect">
              <a:avLst/>
            </a:prstGeom>
          </p:spPr>
          <p:txBody>
            <a:bodyPr lIns="0" tIns="0" rIns="0" bIns="0" rtlCol="0" anchor="t">
              <a:spAutoFit/>
            </a:bodyPr>
            <a:lstStyle/>
            <a:p>
              <a:pPr algn="just">
                <a:lnSpc>
                  <a:spcPts val="2065"/>
                </a:lnSpc>
              </a:pPr>
              <a:r>
                <a:rPr lang="en-US" sz="1475" b="1">
                  <a:solidFill>
                    <a:srgbClr val="000000"/>
                  </a:solidFill>
                  <a:latin typeface="Helvetica Now Bold"/>
                  <a:ea typeface="Helvetica Now Bold"/>
                  <a:cs typeface="Helvetica Now Bold"/>
                  <a:sym typeface="Helvetica Now Bold"/>
                </a:rPr>
                <a:t>True</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grpSp>
        <p:nvGrpSpPr>
          <p:cNvPr id="2" name="Group 2"/>
          <p:cNvGrpSpPr/>
          <p:nvPr/>
        </p:nvGrpSpPr>
        <p:grpSpPr>
          <a:xfrm>
            <a:off x="7771875" y="1542073"/>
            <a:ext cx="5663736" cy="7279054"/>
            <a:chOff x="0" y="0"/>
            <a:chExt cx="2167467" cy="2773425"/>
          </a:xfrm>
        </p:grpSpPr>
        <p:sp>
          <p:nvSpPr>
            <p:cNvPr id="3" name="Freeform 3"/>
            <p:cNvSpPr/>
            <p:nvPr/>
          </p:nvSpPr>
          <p:spPr>
            <a:xfrm>
              <a:off x="0" y="0"/>
              <a:ext cx="2167467" cy="2773425"/>
            </a:xfrm>
            <a:custGeom>
              <a:avLst/>
              <a:gdLst/>
              <a:ahLst/>
              <a:cxnLst/>
              <a:rect l="l" t="t" r="r" b="b"/>
              <a:pathLst>
                <a:path w="2167467" h="2773425">
                  <a:moveTo>
                    <a:pt x="0" y="0"/>
                  </a:moveTo>
                  <a:lnTo>
                    <a:pt x="2167467" y="0"/>
                  </a:lnTo>
                  <a:lnTo>
                    <a:pt x="2167467" y="2773425"/>
                  </a:lnTo>
                  <a:lnTo>
                    <a:pt x="0" y="2773425"/>
                  </a:lnTo>
                  <a:close/>
                </a:path>
              </a:pathLst>
            </a:custGeom>
            <a:solidFill>
              <a:srgbClr val="FFFFFF"/>
            </a:solidFill>
            <a:ln w="38100" cap="sq">
              <a:solidFill>
                <a:srgbClr val="000000"/>
              </a:solidFill>
              <a:prstDash val="solid"/>
              <a:miter/>
            </a:ln>
          </p:spPr>
          <p:txBody>
            <a:bodyPr/>
            <a:lstStyle/>
            <a:p>
              <a:endParaRPr lang="en-US"/>
            </a:p>
          </p:txBody>
        </p:sp>
        <p:sp>
          <p:nvSpPr>
            <p:cNvPr id="4" name="TextBox 4"/>
            <p:cNvSpPr txBox="1"/>
            <p:nvPr/>
          </p:nvSpPr>
          <p:spPr>
            <a:xfrm>
              <a:off x="0" y="-28575"/>
              <a:ext cx="2167467" cy="2802000"/>
            </a:xfrm>
            <a:prstGeom prst="rect">
              <a:avLst/>
            </a:prstGeom>
          </p:spPr>
          <p:txBody>
            <a:bodyPr lIns="15292" tIns="15292" rIns="15292" bIns="15292" rtlCol="0" anchor="ctr"/>
            <a:lstStyle/>
            <a:p>
              <a:pPr algn="ctr">
                <a:lnSpc>
                  <a:spcPts val="2065"/>
                </a:lnSpc>
              </a:pPr>
              <a:endParaRPr/>
            </a:p>
          </p:txBody>
        </p:sp>
      </p:grpSp>
      <p:sp>
        <p:nvSpPr>
          <p:cNvPr id="5" name="TextBox 5"/>
          <p:cNvSpPr txBox="1"/>
          <p:nvPr/>
        </p:nvSpPr>
        <p:spPr>
          <a:xfrm>
            <a:off x="8706736" y="3465939"/>
            <a:ext cx="4937060" cy="2347117"/>
          </a:xfrm>
          <a:prstGeom prst="rect">
            <a:avLst/>
          </a:prstGeom>
        </p:spPr>
        <p:txBody>
          <a:bodyPr lIns="0" tIns="0" rIns="0" bIns="0" rtlCol="0" anchor="t">
            <a:spAutoFit/>
          </a:bodyPr>
          <a:lstStyle/>
          <a:p>
            <a:pPr>
              <a:lnSpc>
                <a:spcPts val="2275"/>
              </a:lnSpc>
            </a:pPr>
            <a:r>
              <a:rPr lang="en-US" sz="1625" b="1">
                <a:solidFill>
                  <a:srgbClr val="000000"/>
                </a:solidFill>
                <a:latin typeface="Helvetica Now Bold"/>
                <a:ea typeface="Helvetica Now Bold"/>
                <a:cs typeface="Helvetica Now Bold"/>
                <a:sym typeface="Helvetica Now Bold"/>
              </a:rPr>
              <a:t>I promise to:</a:t>
            </a:r>
          </a:p>
          <a:p>
            <a:pPr>
              <a:lnSpc>
                <a:spcPts val="2275"/>
              </a:lnSpc>
            </a:pPr>
            <a:endParaRPr lang="en-US" sz="1625" b="1">
              <a:solidFill>
                <a:srgbClr val="000000"/>
              </a:solidFill>
              <a:latin typeface="Helvetica Now Bold"/>
              <a:ea typeface="Helvetica Now Bold"/>
              <a:cs typeface="Helvetica Now Bold"/>
              <a:sym typeface="Helvetica Now Bold"/>
            </a:endParaRPr>
          </a:p>
          <a:p>
            <a:pPr>
              <a:lnSpc>
                <a:spcPts val="2275"/>
              </a:lnSpc>
            </a:pPr>
            <a:r>
              <a:rPr lang="en-US" sz="1625">
                <a:solidFill>
                  <a:srgbClr val="000000"/>
                </a:solidFill>
                <a:latin typeface="Helvetica Now"/>
                <a:ea typeface="Helvetica Now"/>
                <a:cs typeface="Helvetica Now"/>
                <a:sym typeface="Helvetica Now"/>
              </a:rPr>
              <a:t>       Never throw batteries in the garbage.</a:t>
            </a:r>
          </a:p>
          <a:p>
            <a:pPr>
              <a:lnSpc>
                <a:spcPts val="2275"/>
              </a:lnSpc>
            </a:pPr>
            <a:r>
              <a:rPr lang="en-US" sz="1625">
                <a:solidFill>
                  <a:srgbClr val="000000"/>
                </a:solidFill>
                <a:latin typeface="Helvetica Now"/>
                <a:ea typeface="Helvetica Now"/>
                <a:cs typeface="Helvetica Now"/>
                <a:sym typeface="Helvetica Now"/>
              </a:rPr>
              <a:t>       Help my family collect used batteries.</a:t>
            </a:r>
          </a:p>
          <a:p>
            <a:pPr>
              <a:lnSpc>
                <a:spcPts val="2275"/>
              </a:lnSpc>
            </a:pPr>
            <a:r>
              <a:rPr lang="en-US" sz="1625">
                <a:solidFill>
                  <a:srgbClr val="000000"/>
                </a:solidFill>
                <a:latin typeface="Helvetica Now"/>
                <a:ea typeface="Helvetica Now"/>
                <a:cs typeface="Helvetica Now"/>
                <a:sym typeface="Helvetica Now"/>
              </a:rPr>
              <a:t>       Bring used batteries to a recycling box.</a:t>
            </a:r>
          </a:p>
          <a:p>
            <a:pPr>
              <a:lnSpc>
                <a:spcPts val="2275"/>
              </a:lnSpc>
            </a:pPr>
            <a:r>
              <a:rPr lang="en-US" sz="1625">
                <a:solidFill>
                  <a:srgbClr val="000000"/>
                </a:solidFill>
                <a:latin typeface="Helvetica Now"/>
                <a:ea typeface="Helvetica Now"/>
                <a:cs typeface="Helvetica Now"/>
                <a:sym typeface="Helvetica Now"/>
              </a:rPr>
              <a:t>       Teach others what I’ve learned.</a:t>
            </a:r>
          </a:p>
          <a:p>
            <a:pPr>
              <a:lnSpc>
                <a:spcPts val="2275"/>
              </a:lnSpc>
            </a:pPr>
            <a:r>
              <a:rPr lang="en-US" sz="1625">
                <a:solidFill>
                  <a:srgbClr val="000000"/>
                </a:solidFill>
                <a:latin typeface="Helvetica Now"/>
                <a:ea typeface="Helvetica Now"/>
                <a:cs typeface="Helvetica Now"/>
                <a:sym typeface="Helvetica Now"/>
              </a:rPr>
              <a:t>       Be a Battery Hero, every day!</a:t>
            </a:r>
          </a:p>
          <a:p>
            <a:pPr>
              <a:lnSpc>
                <a:spcPts val="2275"/>
              </a:lnSpc>
            </a:pPr>
            <a:endParaRPr lang="en-US" sz="1625">
              <a:solidFill>
                <a:srgbClr val="000000"/>
              </a:solidFill>
              <a:latin typeface="Helvetica Now"/>
              <a:ea typeface="Helvetica Now"/>
              <a:cs typeface="Helvetica Now"/>
              <a:sym typeface="Helvetica Now"/>
            </a:endParaRPr>
          </a:p>
        </p:txBody>
      </p:sp>
      <p:grpSp>
        <p:nvGrpSpPr>
          <p:cNvPr id="6" name="Group 6"/>
          <p:cNvGrpSpPr/>
          <p:nvPr/>
        </p:nvGrpSpPr>
        <p:grpSpPr>
          <a:xfrm>
            <a:off x="16332200" y="9478026"/>
            <a:ext cx="1015702" cy="239572"/>
            <a:chOff x="0" y="0"/>
            <a:chExt cx="386997" cy="91280"/>
          </a:xfrm>
        </p:grpSpPr>
        <p:sp>
          <p:nvSpPr>
            <p:cNvPr id="7" name="Freeform 7"/>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8" name="TextBox 8"/>
            <p:cNvSpPr txBox="1"/>
            <p:nvPr/>
          </p:nvSpPr>
          <p:spPr>
            <a:xfrm>
              <a:off x="0" y="-38100"/>
              <a:ext cx="386997" cy="129380"/>
            </a:xfrm>
            <a:prstGeom prst="rect">
              <a:avLst/>
            </a:prstGeom>
          </p:spPr>
          <p:txBody>
            <a:bodyPr lIns="47782" tIns="47782" rIns="47782" bIns="47782" rtlCol="0" anchor="ctr"/>
            <a:lstStyle/>
            <a:p>
              <a:pPr algn="ctr">
                <a:lnSpc>
                  <a:spcPts val="1580"/>
                </a:lnSpc>
                <a:spcBef>
                  <a:spcPct val="0"/>
                </a:spcBef>
              </a:pPr>
              <a:endParaRPr/>
            </a:p>
          </p:txBody>
        </p:sp>
      </p:grpSp>
      <p:sp>
        <p:nvSpPr>
          <p:cNvPr id="9" name="AutoShape 9"/>
          <p:cNvSpPr/>
          <p:nvPr/>
        </p:nvSpPr>
        <p:spPr>
          <a:xfrm flipH="1" flipV="1">
            <a:off x="16713200" y="9548315"/>
            <a:ext cx="0" cy="113674"/>
          </a:xfrm>
          <a:prstGeom prst="line">
            <a:avLst/>
          </a:prstGeom>
          <a:ln w="9525" cap="flat">
            <a:solidFill>
              <a:srgbClr val="0C0B45"/>
            </a:solidFill>
            <a:prstDash val="solid"/>
            <a:headEnd type="none" w="sm" len="sm"/>
            <a:tailEnd type="none" w="sm" len="sm"/>
          </a:ln>
        </p:spPr>
        <p:txBody>
          <a:bodyPr/>
          <a:lstStyle/>
          <a:p>
            <a:endParaRPr lang="en-US"/>
          </a:p>
        </p:txBody>
      </p:sp>
      <p:grpSp>
        <p:nvGrpSpPr>
          <p:cNvPr id="10" name="Group 10"/>
          <p:cNvGrpSpPr/>
          <p:nvPr/>
        </p:nvGrpSpPr>
        <p:grpSpPr>
          <a:xfrm>
            <a:off x="8737588" y="4102035"/>
            <a:ext cx="203212" cy="211118"/>
            <a:chOff x="0" y="0"/>
            <a:chExt cx="77427" cy="80439"/>
          </a:xfrm>
        </p:grpSpPr>
        <p:sp>
          <p:nvSpPr>
            <p:cNvPr id="11" name="Freeform 11"/>
            <p:cNvSpPr/>
            <p:nvPr/>
          </p:nvSpPr>
          <p:spPr>
            <a:xfrm>
              <a:off x="0" y="0"/>
              <a:ext cx="77427" cy="80439"/>
            </a:xfrm>
            <a:custGeom>
              <a:avLst/>
              <a:gdLst/>
              <a:ahLst/>
              <a:cxnLst/>
              <a:rect l="l" t="t" r="r" b="b"/>
              <a:pathLst>
                <a:path w="77427" h="80439">
                  <a:moveTo>
                    <a:pt x="0" y="0"/>
                  </a:moveTo>
                  <a:lnTo>
                    <a:pt x="77427" y="0"/>
                  </a:lnTo>
                  <a:lnTo>
                    <a:pt x="77427" y="80439"/>
                  </a:lnTo>
                  <a:lnTo>
                    <a:pt x="0" y="80439"/>
                  </a:lnTo>
                  <a:close/>
                </a:path>
              </a:pathLst>
            </a:custGeom>
            <a:ln w="38100" cap="sq">
              <a:solidFill>
                <a:srgbClr val="000000"/>
              </a:solidFill>
              <a:prstDash val="solid"/>
              <a:miter/>
            </a:ln>
          </p:spPr>
          <p:txBody>
            <a:bodyPr/>
            <a:lstStyle/>
            <a:p>
              <a:endParaRPr lang="en-US"/>
            </a:p>
          </p:txBody>
        </p:sp>
        <p:sp>
          <p:nvSpPr>
            <p:cNvPr id="12" name="TextBox 12"/>
            <p:cNvSpPr txBox="1"/>
            <p:nvPr/>
          </p:nvSpPr>
          <p:spPr>
            <a:xfrm>
              <a:off x="0" y="-28575"/>
              <a:ext cx="77427" cy="109014"/>
            </a:xfrm>
            <a:prstGeom prst="rect">
              <a:avLst/>
            </a:prstGeom>
          </p:spPr>
          <p:txBody>
            <a:bodyPr lIns="15292" tIns="15292" rIns="15292" bIns="15292" rtlCol="0" anchor="ctr"/>
            <a:lstStyle/>
            <a:p>
              <a:pPr algn="ctr">
                <a:lnSpc>
                  <a:spcPts val="2065"/>
                </a:lnSpc>
              </a:pPr>
              <a:endParaRPr/>
            </a:p>
          </p:txBody>
        </p:sp>
      </p:grpSp>
      <p:grpSp>
        <p:nvGrpSpPr>
          <p:cNvPr id="13" name="Group 13"/>
          <p:cNvGrpSpPr/>
          <p:nvPr/>
        </p:nvGrpSpPr>
        <p:grpSpPr>
          <a:xfrm>
            <a:off x="8737588" y="4393437"/>
            <a:ext cx="203212" cy="211118"/>
            <a:chOff x="0" y="0"/>
            <a:chExt cx="77427" cy="80439"/>
          </a:xfrm>
        </p:grpSpPr>
        <p:sp>
          <p:nvSpPr>
            <p:cNvPr id="14" name="Freeform 14"/>
            <p:cNvSpPr/>
            <p:nvPr/>
          </p:nvSpPr>
          <p:spPr>
            <a:xfrm>
              <a:off x="0" y="0"/>
              <a:ext cx="77427" cy="80439"/>
            </a:xfrm>
            <a:custGeom>
              <a:avLst/>
              <a:gdLst/>
              <a:ahLst/>
              <a:cxnLst/>
              <a:rect l="l" t="t" r="r" b="b"/>
              <a:pathLst>
                <a:path w="77427" h="80439">
                  <a:moveTo>
                    <a:pt x="0" y="0"/>
                  </a:moveTo>
                  <a:lnTo>
                    <a:pt x="77427" y="0"/>
                  </a:lnTo>
                  <a:lnTo>
                    <a:pt x="77427" y="80439"/>
                  </a:lnTo>
                  <a:lnTo>
                    <a:pt x="0" y="80439"/>
                  </a:lnTo>
                  <a:close/>
                </a:path>
              </a:pathLst>
            </a:custGeom>
            <a:ln w="38100" cap="sq">
              <a:solidFill>
                <a:srgbClr val="000000"/>
              </a:solidFill>
              <a:prstDash val="solid"/>
              <a:miter/>
            </a:ln>
          </p:spPr>
          <p:txBody>
            <a:bodyPr/>
            <a:lstStyle/>
            <a:p>
              <a:endParaRPr lang="en-US"/>
            </a:p>
          </p:txBody>
        </p:sp>
        <p:sp>
          <p:nvSpPr>
            <p:cNvPr id="15" name="TextBox 15"/>
            <p:cNvSpPr txBox="1"/>
            <p:nvPr/>
          </p:nvSpPr>
          <p:spPr>
            <a:xfrm>
              <a:off x="0" y="-28575"/>
              <a:ext cx="77427" cy="109014"/>
            </a:xfrm>
            <a:prstGeom prst="rect">
              <a:avLst/>
            </a:prstGeom>
          </p:spPr>
          <p:txBody>
            <a:bodyPr lIns="15292" tIns="15292" rIns="15292" bIns="15292" rtlCol="0" anchor="ctr"/>
            <a:lstStyle/>
            <a:p>
              <a:pPr algn="ctr">
                <a:lnSpc>
                  <a:spcPts val="2065"/>
                </a:lnSpc>
              </a:pPr>
              <a:endParaRPr/>
            </a:p>
          </p:txBody>
        </p:sp>
      </p:grpSp>
      <p:grpSp>
        <p:nvGrpSpPr>
          <p:cNvPr id="16" name="Group 16"/>
          <p:cNvGrpSpPr/>
          <p:nvPr/>
        </p:nvGrpSpPr>
        <p:grpSpPr>
          <a:xfrm>
            <a:off x="8737588" y="4680731"/>
            <a:ext cx="203212" cy="211118"/>
            <a:chOff x="0" y="0"/>
            <a:chExt cx="77427" cy="80439"/>
          </a:xfrm>
        </p:grpSpPr>
        <p:sp>
          <p:nvSpPr>
            <p:cNvPr id="17" name="Freeform 17"/>
            <p:cNvSpPr/>
            <p:nvPr/>
          </p:nvSpPr>
          <p:spPr>
            <a:xfrm>
              <a:off x="0" y="0"/>
              <a:ext cx="77427" cy="80439"/>
            </a:xfrm>
            <a:custGeom>
              <a:avLst/>
              <a:gdLst/>
              <a:ahLst/>
              <a:cxnLst/>
              <a:rect l="l" t="t" r="r" b="b"/>
              <a:pathLst>
                <a:path w="77427" h="80439">
                  <a:moveTo>
                    <a:pt x="0" y="0"/>
                  </a:moveTo>
                  <a:lnTo>
                    <a:pt x="77427" y="0"/>
                  </a:lnTo>
                  <a:lnTo>
                    <a:pt x="77427" y="80439"/>
                  </a:lnTo>
                  <a:lnTo>
                    <a:pt x="0" y="80439"/>
                  </a:lnTo>
                  <a:close/>
                </a:path>
              </a:pathLst>
            </a:custGeom>
            <a:ln w="38100" cap="sq">
              <a:solidFill>
                <a:srgbClr val="000000"/>
              </a:solidFill>
              <a:prstDash val="solid"/>
              <a:miter/>
            </a:ln>
          </p:spPr>
          <p:txBody>
            <a:bodyPr/>
            <a:lstStyle/>
            <a:p>
              <a:endParaRPr lang="en-US"/>
            </a:p>
          </p:txBody>
        </p:sp>
        <p:sp>
          <p:nvSpPr>
            <p:cNvPr id="18" name="TextBox 18"/>
            <p:cNvSpPr txBox="1"/>
            <p:nvPr/>
          </p:nvSpPr>
          <p:spPr>
            <a:xfrm>
              <a:off x="0" y="-28575"/>
              <a:ext cx="77427" cy="109014"/>
            </a:xfrm>
            <a:prstGeom prst="rect">
              <a:avLst/>
            </a:prstGeom>
          </p:spPr>
          <p:txBody>
            <a:bodyPr lIns="15292" tIns="15292" rIns="15292" bIns="15292" rtlCol="0" anchor="ctr"/>
            <a:lstStyle/>
            <a:p>
              <a:pPr algn="ctr">
                <a:lnSpc>
                  <a:spcPts val="2065"/>
                </a:lnSpc>
              </a:pPr>
              <a:endParaRPr/>
            </a:p>
          </p:txBody>
        </p:sp>
      </p:grpSp>
      <p:grpSp>
        <p:nvGrpSpPr>
          <p:cNvPr id="19" name="Group 19"/>
          <p:cNvGrpSpPr/>
          <p:nvPr/>
        </p:nvGrpSpPr>
        <p:grpSpPr>
          <a:xfrm>
            <a:off x="8737588" y="4969265"/>
            <a:ext cx="203212" cy="211118"/>
            <a:chOff x="0" y="0"/>
            <a:chExt cx="77427" cy="80439"/>
          </a:xfrm>
        </p:grpSpPr>
        <p:sp>
          <p:nvSpPr>
            <p:cNvPr id="20" name="Freeform 20"/>
            <p:cNvSpPr/>
            <p:nvPr/>
          </p:nvSpPr>
          <p:spPr>
            <a:xfrm>
              <a:off x="0" y="0"/>
              <a:ext cx="77427" cy="80439"/>
            </a:xfrm>
            <a:custGeom>
              <a:avLst/>
              <a:gdLst/>
              <a:ahLst/>
              <a:cxnLst/>
              <a:rect l="l" t="t" r="r" b="b"/>
              <a:pathLst>
                <a:path w="77427" h="80439">
                  <a:moveTo>
                    <a:pt x="0" y="0"/>
                  </a:moveTo>
                  <a:lnTo>
                    <a:pt x="77427" y="0"/>
                  </a:lnTo>
                  <a:lnTo>
                    <a:pt x="77427" y="80439"/>
                  </a:lnTo>
                  <a:lnTo>
                    <a:pt x="0" y="80439"/>
                  </a:lnTo>
                  <a:close/>
                </a:path>
              </a:pathLst>
            </a:custGeom>
            <a:ln w="38100" cap="sq">
              <a:solidFill>
                <a:srgbClr val="000000"/>
              </a:solidFill>
              <a:prstDash val="solid"/>
              <a:miter/>
            </a:ln>
          </p:spPr>
          <p:txBody>
            <a:bodyPr/>
            <a:lstStyle/>
            <a:p>
              <a:endParaRPr lang="en-US"/>
            </a:p>
          </p:txBody>
        </p:sp>
        <p:sp>
          <p:nvSpPr>
            <p:cNvPr id="21" name="TextBox 21"/>
            <p:cNvSpPr txBox="1"/>
            <p:nvPr/>
          </p:nvSpPr>
          <p:spPr>
            <a:xfrm>
              <a:off x="0" y="-28575"/>
              <a:ext cx="77427" cy="109014"/>
            </a:xfrm>
            <a:prstGeom prst="rect">
              <a:avLst/>
            </a:prstGeom>
          </p:spPr>
          <p:txBody>
            <a:bodyPr lIns="15292" tIns="15292" rIns="15292" bIns="15292" rtlCol="0" anchor="ctr"/>
            <a:lstStyle/>
            <a:p>
              <a:pPr algn="ctr">
                <a:lnSpc>
                  <a:spcPts val="2065"/>
                </a:lnSpc>
              </a:pPr>
              <a:endParaRPr/>
            </a:p>
          </p:txBody>
        </p:sp>
      </p:grpSp>
      <p:grpSp>
        <p:nvGrpSpPr>
          <p:cNvPr id="22" name="Group 22"/>
          <p:cNvGrpSpPr/>
          <p:nvPr/>
        </p:nvGrpSpPr>
        <p:grpSpPr>
          <a:xfrm>
            <a:off x="8737588" y="5257800"/>
            <a:ext cx="203212" cy="211118"/>
            <a:chOff x="0" y="0"/>
            <a:chExt cx="77427" cy="80439"/>
          </a:xfrm>
        </p:grpSpPr>
        <p:sp>
          <p:nvSpPr>
            <p:cNvPr id="23" name="Freeform 23"/>
            <p:cNvSpPr/>
            <p:nvPr/>
          </p:nvSpPr>
          <p:spPr>
            <a:xfrm>
              <a:off x="0" y="0"/>
              <a:ext cx="77427" cy="80439"/>
            </a:xfrm>
            <a:custGeom>
              <a:avLst/>
              <a:gdLst/>
              <a:ahLst/>
              <a:cxnLst/>
              <a:rect l="l" t="t" r="r" b="b"/>
              <a:pathLst>
                <a:path w="77427" h="80439">
                  <a:moveTo>
                    <a:pt x="0" y="0"/>
                  </a:moveTo>
                  <a:lnTo>
                    <a:pt x="77427" y="0"/>
                  </a:lnTo>
                  <a:lnTo>
                    <a:pt x="77427" y="80439"/>
                  </a:lnTo>
                  <a:lnTo>
                    <a:pt x="0" y="80439"/>
                  </a:lnTo>
                  <a:close/>
                </a:path>
              </a:pathLst>
            </a:custGeom>
            <a:ln w="38100" cap="sq">
              <a:solidFill>
                <a:srgbClr val="000000"/>
              </a:solidFill>
              <a:prstDash val="solid"/>
              <a:miter/>
            </a:ln>
          </p:spPr>
          <p:txBody>
            <a:bodyPr/>
            <a:lstStyle/>
            <a:p>
              <a:endParaRPr lang="en-US"/>
            </a:p>
          </p:txBody>
        </p:sp>
        <p:sp>
          <p:nvSpPr>
            <p:cNvPr id="24" name="TextBox 24"/>
            <p:cNvSpPr txBox="1"/>
            <p:nvPr/>
          </p:nvSpPr>
          <p:spPr>
            <a:xfrm>
              <a:off x="0" y="-28575"/>
              <a:ext cx="77427" cy="109014"/>
            </a:xfrm>
            <a:prstGeom prst="rect">
              <a:avLst/>
            </a:prstGeom>
          </p:spPr>
          <p:txBody>
            <a:bodyPr lIns="15292" tIns="15292" rIns="15292" bIns="15292" rtlCol="0" anchor="ctr"/>
            <a:lstStyle/>
            <a:p>
              <a:pPr algn="ctr">
                <a:lnSpc>
                  <a:spcPts val="2065"/>
                </a:lnSpc>
              </a:pPr>
              <a:endParaRPr/>
            </a:p>
          </p:txBody>
        </p:sp>
      </p:grpSp>
      <p:grpSp>
        <p:nvGrpSpPr>
          <p:cNvPr id="25" name="Group 25"/>
          <p:cNvGrpSpPr/>
          <p:nvPr/>
        </p:nvGrpSpPr>
        <p:grpSpPr>
          <a:xfrm>
            <a:off x="14413330" y="8229600"/>
            <a:ext cx="1600200" cy="350044"/>
            <a:chOff x="0" y="0"/>
            <a:chExt cx="433221" cy="91320"/>
          </a:xfrm>
        </p:grpSpPr>
        <p:sp>
          <p:nvSpPr>
            <p:cNvPr id="26" name="Freeform 26"/>
            <p:cNvSpPr/>
            <p:nvPr/>
          </p:nvSpPr>
          <p:spPr>
            <a:xfrm>
              <a:off x="0" y="0"/>
              <a:ext cx="433221" cy="91320"/>
            </a:xfrm>
            <a:custGeom>
              <a:avLst/>
              <a:gdLst/>
              <a:ahLst/>
              <a:cxnLst/>
              <a:rect l="l" t="t" r="r" b="b"/>
              <a:pathLst>
                <a:path w="433221" h="91320">
                  <a:moveTo>
                    <a:pt x="216610" y="0"/>
                  </a:moveTo>
                  <a:cubicBezTo>
                    <a:pt x="96980" y="0"/>
                    <a:pt x="0" y="20443"/>
                    <a:pt x="0" y="45660"/>
                  </a:cubicBezTo>
                  <a:cubicBezTo>
                    <a:pt x="0" y="70877"/>
                    <a:pt x="96980" y="91320"/>
                    <a:pt x="216610" y="91320"/>
                  </a:cubicBezTo>
                  <a:cubicBezTo>
                    <a:pt x="336241" y="91320"/>
                    <a:pt x="433221" y="70877"/>
                    <a:pt x="433221" y="45660"/>
                  </a:cubicBezTo>
                  <a:cubicBezTo>
                    <a:pt x="433221" y="20443"/>
                    <a:pt x="336241" y="0"/>
                    <a:pt x="216610" y="0"/>
                  </a:cubicBezTo>
                  <a:close/>
                </a:path>
              </a:pathLst>
            </a:custGeom>
            <a:solidFill>
              <a:srgbClr val="B1B2B3">
                <a:alpha val="62745"/>
              </a:srgbClr>
            </a:solidFill>
          </p:spPr>
          <p:txBody>
            <a:bodyPr/>
            <a:lstStyle/>
            <a:p>
              <a:endParaRPr lang="en-US"/>
            </a:p>
          </p:txBody>
        </p:sp>
        <p:sp>
          <p:nvSpPr>
            <p:cNvPr id="27" name="TextBox 27"/>
            <p:cNvSpPr txBox="1"/>
            <p:nvPr/>
          </p:nvSpPr>
          <p:spPr>
            <a:xfrm>
              <a:off x="40614" y="-20014"/>
              <a:ext cx="351992" cy="102772"/>
            </a:xfrm>
            <a:prstGeom prst="rect">
              <a:avLst/>
            </a:prstGeom>
          </p:spPr>
          <p:txBody>
            <a:bodyPr lIns="50800" tIns="50800" rIns="50800" bIns="50800" rtlCol="0" anchor="ctr"/>
            <a:lstStyle/>
            <a:p>
              <a:pPr algn="ctr">
                <a:lnSpc>
                  <a:spcPts val="2065"/>
                </a:lnSpc>
              </a:pPr>
              <a:endParaRPr/>
            </a:p>
          </p:txBody>
        </p:sp>
      </p:grpSp>
      <p:sp>
        <p:nvSpPr>
          <p:cNvPr id="28" name="TextBox 28"/>
          <p:cNvSpPr txBox="1"/>
          <p:nvPr/>
        </p:nvSpPr>
        <p:spPr>
          <a:xfrm>
            <a:off x="1016000" y="3753448"/>
            <a:ext cx="5291841" cy="1119409"/>
          </a:xfrm>
          <a:prstGeom prst="rect">
            <a:avLst/>
          </a:prstGeom>
        </p:spPr>
        <p:txBody>
          <a:bodyPr wrap="square" lIns="0" tIns="0" rIns="0" bIns="0" rtlCol="0" anchor="t">
            <a:spAutoFit/>
          </a:bodyPr>
          <a:lstStyle/>
          <a:p>
            <a:pPr algn="ctr">
              <a:lnSpc>
                <a:spcPts val="4340"/>
              </a:lnSpc>
            </a:pPr>
            <a:r>
              <a:rPr lang="en-US" sz="5000" b="1">
                <a:solidFill>
                  <a:srgbClr val="0C0B45"/>
                </a:solidFill>
                <a:latin typeface="Neighbor 2 Heavy"/>
                <a:ea typeface="Neighbor 2 Heavy"/>
                <a:cs typeface="Neighbor 2 Heavy"/>
                <a:sym typeface="Neighbor 2 Heavy"/>
              </a:rPr>
              <a:t>MY BATTERY HERO PROMISE</a:t>
            </a:r>
          </a:p>
        </p:txBody>
      </p:sp>
      <p:sp>
        <p:nvSpPr>
          <p:cNvPr id="29" name="TextBox 29"/>
          <p:cNvSpPr txBox="1"/>
          <p:nvPr/>
        </p:nvSpPr>
        <p:spPr>
          <a:xfrm>
            <a:off x="1016000" y="5461742"/>
            <a:ext cx="5688673" cy="702628"/>
          </a:xfrm>
          <a:prstGeom prst="rect">
            <a:avLst/>
          </a:prstGeom>
        </p:spPr>
        <p:txBody>
          <a:bodyPr wrap="square" lIns="0" tIns="0" rIns="0" bIns="0" rtlCol="0" anchor="t">
            <a:spAutoFit/>
          </a:bodyPr>
          <a:lstStyle/>
          <a:p>
            <a:pPr algn="just">
              <a:lnSpc>
                <a:spcPts val="1812"/>
              </a:lnSpc>
            </a:pPr>
            <a:r>
              <a:rPr lang="en-US">
                <a:solidFill>
                  <a:srgbClr val="000000"/>
                </a:solidFill>
                <a:latin typeface="Helvetica Now"/>
                <a:ea typeface="Helvetica Now"/>
                <a:cs typeface="Helvetica Now"/>
                <a:sym typeface="Helvetica Now"/>
              </a:rPr>
              <a:t>Now that you know how important battery recycling is, it’s your turn to take action! Are you ready to become a Battery Hero? Make your pledge below. </a:t>
            </a:r>
          </a:p>
        </p:txBody>
      </p:sp>
      <p:sp>
        <p:nvSpPr>
          <p:cNvPr id="30" name="TextBox 30"/>
          <p:cNvSpPr txBox="1"/>
          <p:nvPr/>
        </p:nvSpPr>
        <p:spPr>
          <a:xfrm>
            <a:off x="8483600" y="2624941"/>
            <a:ext cx="4937060" cy="476284"/>
          </a:xfrm>
          <a:prstGeom prst="rect">
            <a:avLst/>
          </a:prstGeom>
        </p:spPr>
        <p:txBody>
          <a:bodyPr lIns="0" tIns="0" rIns="0" bIns="0" rtlCol="0" anchor="t">
            <a:spAutoFit/>
          </a:bodyPr>
          <a:lstStyle/>
          <a:p>
            <a:pPr>
              <a:lnSpc>
                <a:spcPts val="1854"/>
              </a:lnSpc>
            </a:pPr>
            <a:r>
              <a:rPr lang="en-US" sz="1324">
                <a:solidFill>
                  <a:srgbClr val="000000"/>
                </a:solidFill>
                <a:latin typeface="Helvetica Now"/>
                <a:ea typeface="Helvetica Now"/>
                <a:cs typeface="Helvetica Now"/>
                <a:sym typeface="Helvetica Now"/>
              </a:rPr>
              <a:t>My name is: _________________________</a:t>
            </a:r>
          </a:p>
          <a:p>
            <a:pPr>
              <a:lnSpc>
                <a:spcPts val="1854"/>
              </a:lnSpc>
            </a:pPr>
            <a:endParaRPr lang="en-US" sz="1324">
              <a:solidFill>
                <a:srgbClr val="000000"/>
              </a:solidFill>
              <a:latin typeface="Helvetica Now"/>
              <a:ea typeface="Helvetica Now"/>
              <a:cs typeface="Helvetica Now"/>
              <a:sym typeface="Helvetica Now"/>
            </a:endParaRPr>
          </a:p>
        </p:txBody>
      </p:sp>
      <p:sp>
        <p:nvSpPr>
          <p:cNvPr id="31" name="TextBox 31"/>
          <p:cNvSpPr txBox="1"/>
          <p:nvPr/>
        </p:nvSpPr>
        <p:spPr>
          <a:xfrm>
            <a:off x="8483600" y="1878135"/>
            <a:ext cx="4724400" cy="403700"/>
          </a:xfrm>
          <a:prstGeom prst="rect">
            <a:avLst/>
          </a:prstGeom>
        </p:spPr>
        <p:txBody>
          <a:bodyPr wrap="square" lIns="0" tIns="0" rIns="0" bIns="0" rtlCol="0" anchor="t">
            <a:spAutoFit/>
          </a:bodyPr>
          <a:lstStyle/>
          <a:p>
            <a:pPr>
              <a:lnSpc>
                <a:spcPts val="3118"/>
              </a:lnSpc>
            </a:pPr>
            <a:r>
              <a:rPr lang="en-US" sz="2800" b="1">
                <a:solidFill>
                  <a:srgbClr val="000000"/>
                </a:solidFill>
                <a:latin typeface="Helvetica Now Bold"/>
                <a:ea typeface="Helvetica Now Bold"/>
                <a:cs typeface="Helvetica Now Bold"/>
                <a:sym typeface="Helvetica Now Bold"/>
              </a:rPr>
              <a:t>Fill out your Pledge Form:</a:t>
            </a:r>
          </a:p>
        </p:txBody>
      </p:sp>
      <p:sp>
        <p:nvSpPr>
          <p:cNvPr id="32" name="TextBox 32"/>
          <p:cNvSpPr txBox="1"/>
          <p:nvPr/>
        </p:nvSpPr>
        <p:spPr>
          <a:xfrm>
            <a:off x="8766940" y="6395150"/>
            <a:ext cx="4937060" cy="1455713"/>
          </a:xfrm>
          <a:prstGeom prst="rect">
            <a:avLst/>
          </a:prstGeom>
        </p:spPr>
        <p:txBody>
          <a:bodyPr lIns="0" tIns="0" rIns="0" bIns="0" rtlCol="0" anchor="t">
            <a:spAutoFit/>
          </a:bodyPr>
          <a:lstStyle/>
          <a:p>
            <a:pPr>
              <a:lnSpc>
                <a:spcPts val="1938"/>
              </a:lnSpc>
            </a:pPr>
            <a:endParaRPr/>
          </a:p>
          <a:p>
            <a:pPr>
              <a:lnSpc>
                <a:spcPts val="1938"/>
              </a:lnSpc>
            </a:pPr>
            <a:r>
              <a:rPr lang="en-US" sz="1384">
                <a:solidFill>
                  <a:srgbClr val="000000"/>
                </a:solidFill>
                <a:latin typeface="Helvetica Now"/>
                <a:ea typeface="Helvetica Now"/>
                <a:cs typeface="Helvetica Now"/>
                <a:sym typeface="Helvetica Now"/>
              </a:rPr>
              <a:t>Signature: ___________________________</a:t>
            </a:r>
          </a:p>
          <a:p>
            <a:pPr>
              <a:lnSpc>
                <a:spcPts val="1938"/>
              </a:lnSpc>
            </a:pPr>
            <a:endParaRPr lang="en-US" sz="1384">
              <a:solidFill>
                <a:srgbClr val="000000"/>
              </a:solidFill>
              <a:latin typeface="Helvetica Now"/>
              <a:ea typeface="Helvetica Now"/>
              <a:cs typeface="Helvetica Now"/>
              <a:sym typeface="Helvetica Now"/>
            </a:endParaRPr>
          </a:p>
          <a:p>
            <a:pPr>
              <a:lnSpc>
                <a:spcPts val="1938"/>
              </a:lnSpc>
            </a:pPr>
            <a:endParaRPr lang="en-US" sz="1384">
              <a:solidFill>
                <a:srgbClr val="000000"/>
              </a:solidFill>
              <a:latin typeface="Helvetica Now"/>
              <a:ea typeface="Helvetica Now"/>
              <a:cs typeface="Helvetica Now"/>
              <a:sym typeface="Helvetica Now"/>
            </a:endParaRPr>
          </a:p>
          <a:p>
            <a:pPr>
              <a:lnSpc>
                <a:spcPts val="1938"/>
              </a:lnSpc>
            </a:pPr>
            <a:r>
              <a:rPr lang="en-US" sz="1384">
                <a:solidFill>
                  <a:srgbClr val="000000"/>
                </a:solidFill>
                <a:latin typeface="Helvetica Now"/>
                <a:ea typeface="Helvetica Now"/>
                <a:cs typeface="Helvetica Now"/>
                <a:sym typeface="Helvetica Now"/>
              </a:rPr>
              <a:t>Date: _______________________________</a:t>
            </a:r>
          </a:p>
          <a:p>
            <a:pPr>
              <a:lnSpc>
                <a:spcPts val="1938"/>
              </a:lnSpc>
            </a:pPr>
            <a:endParaRPr lang="en-US" sz="1384">
              <a:solidFill>
                <a:srgbClr val="000000"/>
              </a:solidFill>
              <a:latin typeface="Helvetica Now"/>
              <a:ea typeface="Helvetica Now"/>
              <a:cs typeface="Helvetica Now"/>
              <a:sym typeface="Helvetica Now"/>
            </a:endParaRPr>
          </a:p>
        </p:txBody>
      </p:sp>
      <p:sp>
        <p:nvSpPr>
          <p:cNvPr id="33" name="Freeform 33"/>
          <p:cNvSpPr/>
          <p:nvPr/>
        </p:nvSpPr>
        <p:spPr>
          <a:xfrm>
            <a:off x="14122400" y="5181600"/>
            <a:ext cx="2365957" cy="3368327"/>
          </a:xfrm>
          <a:custGeom>
            <a:avLst/>
            <a:gdLst/>
            <a:ahLst/>
            <a:cxnLst/>
            <a:rect l="l" t="t" r="r" b="b"/>
            <a:pathLst>
              <a:path w="1680157" h="2297354">
                <a:moveTo>
                  <a:pt x="0" y="0"/>
                </a:moveTo>
                <a:lnTo>
                  <a:pt x="1680157" y="0"/>
                </a:lnTo>
                <a:lnTo>
                  <a:pt x="1680157" y="2297353"/>
                </a:lnTo>
                <a:lnTo>
                  <a:pt x="0" y="2297353"/>
                </a:lnTo>
                <a:lnTo>
                  <a:pt x="0" y="0"/>
                </a:lnTo>
                <a:close/>
              </a:path>
            </a:pathLst>
          </a:custGeom>
          <a:blipFill>
            <a:blip r:embed="rId2"/>
            <a:stretch>
              <a:fillRect b="-9701"/>
            </a:stretch>
          </a:blipFill>
        </p:spPr>
        <p:txBody>
          <a:bodyPr/>
          <a:lstStyle/>
          <a:p>
            <a:endParaRPr lang="en-US"/>
          </a:p>
        </p:txBody>
      </p:sp>
      <p:sp>
        <p:nvSpPr>
          <p:cNvPr id="34" name="Freeform 34"/>
          <p:cNvSpPr/>
          <p:nvPr/>
        </p:nvSpPr>
        <p:spPr>
          <a:xfrm>
            <a:off x="16304459" y="6781800"/>
            <a:ext cx="1475541" cy="2138127"/>
          </a:xfrm>
          <a:custGeom>
            <a:avLst/>
            <a:gdLst/>
            <a:ahLst/>
            <a:cxnLst/>
            <a:rect l="l" t="t" r="r" b="b"/>
            <a:pathLst>
              <a:path w="1071183" h="1607779">
                <a:moveTo>
                  <a:pt x="0" y="0"/>
                </a:moveTo>
                <a:lnTo>
                  <a:pt x="1071183" y="0"/>
                </a:lnTo>
                <a:lnTo>
                  <a:pt x="1071183" y="1607779"/>
                </a:lnTo>
                <a:lnTo>
                  <a:pt x="0" y="1607779"/>
                </a:lnTo>
                <a:lnTo>
                  <a:pt x="0" y="0"/>
                </a:lnTo>
                <a:close/>
              </a:path>
            </a:pathLst>
          </a:custGeom>
          <a:blipFill>
            <a:blip r:embed="rId3"/>
            <a:stretch>
              <a:fillRect/>
            </a:stretch>
          </a:blipFill>
        </p:spPr>
        <p:txBody>
          <a:bodyPr/>
          <a:lstStyle/>
          <a:p>
            <a:endParaRPr lang="en-US"/>
          </a:p>
        </p:txBody>
      </p:sp>
      <p:sp>
        <p:nvSpPr>
          <p:cNvPr id="35" name="TextBox 35"/>
          <p:cNvSpPr txBox="1"/>
          <p:nvPr/>
        </p:nvSpPr>
        <p:spPr>
          <a:xfrm>
            <a:off x="16941800" y="9499612"/>
            <a:ext cx="639976" cy="196400"/>
          </a:xfrm>
          <a:prstGeom prst="rect">
            <a:avLst/>
          </a:prstGeom>
        </p:spPr>
        <p:txBody>
          <a:bodyPr lIns="0" tIns="0" rIns="0" bIns="0" rtlCol="0" anchor="t">
            <a:spAutoFit/>
          </a:bodyPr>
          <a:lstStyle/>
          <a:p>
            <a:pPr>
              <a:lnSpc>
                <a:spcPts val="1580"/>
              </a:lnSpc>
            </a:pPr>
            <a:r>
              <a:rPr lang="en-US" sz="1128">
                <a:solidFill>
                  <a:srgbClr val="0C0B45"/>
                </a:solidFill>
                <a:latin typeface="Helvetica Now"/>
                <a:ea typeface="Helvetica Now"/>
                <a:cs typeface="Helvetica Now"/>
                <a:sym typeface="Helvetica Now"/>
              </a:rPr>
              <a:t>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722600" y="9372600"/>
            <a:ext cx="1061600" cy="250398"/>
            <a:chOff x="0" y="0"/>
            <a:chExt cx="386997" cy="91280"/>
          </a:xfrm>
        </p:grpSpPr>
        <p:sp>
          <p:nvSpPr>
            <p:cNvPr id="3" name="Freeform 3"/>
            <p:cNvSpPr/>
            <p:nvPr/>
          </p:nvSpPr>
          <p:spPr>
            <a:xfrm>
              <a:off x="0" y="0"/>
              <a:ext cx="386997" cy="91280"/>
            </a:xfrm>
            <a:custGeom>
              <a:avLst/>
              <a:gdLst/>
              <a:ahLst/>
              <a:cxnLst/>
              <a:rect l="l" t="t" r="r" b="b"/>
              <a:pathLst>
                <a:path w="386997" h="91280">
                  <a:moveTo>
                    <a:pt x="0" y="0"/>
                  </a:moveTo>
                  <a:lnTo>
                    <a:pt x="386997" y="0"/>
                  </a:lnTo>
                  <a:lnTo>
                    <a:pt x="386997" y="91280"/>
                  </a:lnTo>
                  <a:lnTo>
                    <a:pt x="0" y="91280"/>
                  </a:lnTo>
                  <a:close/>
                </a:path>
              </a:pathLst>
            </a:custGeom>
            <a:solidFill>
              <a:srgbClr val="AFCA0B"/>
            </a:solidFill>
            <a:ln cap="sq">
              <a:noFill/>
              <a:prstDash val="solid"/>
              <a:miter/>
            </a:ln>
          </p:spPr>
          <p:txBody>
            <a:bodyPr/>
            <a:lstStyle/>
            <a:p>
              <a:endParaRPr lang="en-US"/>
            </a:p>
          </p:txBody>
        </p:sp>
        <p:sp>
          <p:nvSpPr>
            <p:cNvPr id="4" name="TextBox 4"/>
            <p:cNvSpPr txBox="1"/>
            <p:nvPr/>
          </p:nvSpPr>
          <p:spPr>
            <a:xfrm>
              <a:off x="0" y="-28575"/>
              <a:ext cx="386997" cy="119855"/>
            </a:xfrm>
            <a:prstGeom prst="rect">
              <a:avLst/>
            </a:prstGeom>
          </p:spPr>
          <p:txBody>
            <a:bodyPr lIns="49941" tIns="49941" rIns="49941" bIns="49941" rtlCol="0" anchor="ctr"/>
            <a:lstStyle/>
            <a:p>
              <a:pPr algn="ctr">
                <a:lnSpc>
                  <a:spcPts val="1651"/>
                </a:lnSpc>
                <a:spcBef>
                  <a:spcPct val="0"/>
                </a:spcBef>
              </a:pPr>
              <a:endParaRPr/>
            </a:p>
          </p:txBody>
        </p:sp>
      </p:grpSp>
      <p:sp>
        <p:nvSpPr>
          <p:cNvPr id="5" name="AutoShape 5"/>
          <p:cNvSpPr/>
          <p:nvPr/>
        </p:nvSpPr>
        <p:spPr>
          <a:xfrm flipH="1" flipV="1">
            <a:off x="15918449" y="9431316"/>
            <a:ext cx="0" cy="118811"/>
          </a:xfrm>
          <a:prstGeom prst="line">
            <a:avLst/>
          </a:prstGeom>
          <a:ln w="9525" cap="flat">
            <a:solidFill>
              <a:srgbClr val="0C0B45"/>
            </a:solidFill>
            <a:prstDash val="solid"/>
            <a:headEnd type="none" w="sm" len="sm"/>
            <a:tailEnd type="none" w="sm" len="sm"/>
          </a:ln>
        </p:spPr>
        <p:txBody>
          <a:bodyPr/>
          <a:lstStyle/>
          <a:p>
            <a:endParaRPr lang="en-US"/>
          </a:p>
        </p:txBody>
      </p:sp>
      <p:sp>
        <p:nvSpPr>
          <p:cNvPr id="6" name="Freeform 6"/>
          <p:cNvSpPr/>
          <p:nvPr/>
        </p:nvSpPr>
        <p:spPr>
          <a:xfrm>
            <a:off x="8085457" y="1590438"/>
            <a:ext cx="8698743" cy="6877523"/>
          </a:xfrm>
          <a:custGeom>
            <a:avLst/>
            <a:gdLst/>
            <a:ahLst/>
            <a:cxnLst/>
            <a:rect l="l" t="t" r="r" b="b"/>
            <a:pathLst>
              <a:path w="7004464" h="5410948">
                <a:moveTo>
                  <a:pt x="0" y="0"/>
                </a:moveTo>
                <a:lnTo>
                  <a:pt x="7004464" y="0"/>
                </a:lnTo>
                <a:lnTo>
                  <a:pt x="7004464" y="5410948"/>
                </a:lnTo>
                <a:lnTo>
                  <a:pt x="0" y="5410948"/>
                </a:lnTo>
                <a:lnTo>
                  <a:pt x="0" y="0"/>
                </a:lnTo>
                <a:close/>
              </a:path>
            </a:pathLst>
          </a:custGeom>
          <a:blipFill>
            <a:blip r:embed="rId2"/>
            <a:stretch>
              <a:fillRect/>
            </a:stretch>
          </a:blipFill>
        </p:spPr>
        <p:txBody>
          <a:bodyPr/>
          <a:lstStyle/>
          <a:p>
            <a:endParaRPr lang="en-US"/>
          </a:p>
        </p:txBody>
      </p:sp>
      <p:sp>
        <p:nvSpPr>
          <p:cNvPr id="7" name="TextBox 7"/>
          <p:cNvSpPr txBox="1"/>
          <p:nvPr/>
        </p:nvSpPr>
        <p:spPr>
          <a:xfrm>
            <a:off x="787400" y="4033107"/>
            <a:ext cx="6748606" cy="666849"/>
          </a:xfrm>
          <a:prstGeom prst="rect">
            <a:avLst/>
          </a:prstGeom>
        </p:spPr>
        <p:txBody>
          <a:bodyPr wrap="square" lIns="0" tIns="0" rIns="0" bIns="0" rtlCol="0" anchor="t">
            <a:spAutoFit/>
          </a:bodyPr>
          <a:lstStyle/>
          <a:p>
            <a:pPr algn="ctr">
              <a:lnSpc>
                <a:spcPts val="5153"/>
              </a:lnSpc>
            </a:pPr>
            <a:r>
              <a:rPr lang="en-US" sz="5000" b="1">
                <a:solidFill>
                  <a:srgbClr val="0C0B45"/>
                </a:solidFill>
                <a:latin typeface="Neighbor 2 Heavy"/>
                <a:ea typeface="Neighbor 2 Heavy"/>
                <a:cs typeface="Neighbor 2 Heavy"/>
                <a:sym typeface="Neighbor 2 Heavy"/>
              </a:rPr>
              <a:t>CONGRATULATIONS!</a:t>
            </a:r>
          </a:p>
        </p:txBody>
      </p:sp>
      <p:sp>
        <p:nvSpPr>
          <p:cNvPr id="8" name="TextBox 8"/>
          <p:cNvSpPr txBox="1"/>
          <p:nvPr/>
        </p:nvSpPr>
        <p:spPr>
          <a:xfrm>
            <a:off x="1218430" y="5252307"/>
            <a:ext cx="6198370" cy="843693"/>
          </a:xfrm>
          <a:prstGeom prst="rect">
            <a:avLst/>
          </a:prstGeom>
        </p:spPr>
        <p:txBody>
          <a:bodyPr wrap="square" lIns="0" tIns="0" rIns="0" bIns="0" rtlCol="0" anchor="t">
            <a:spAutoFit/>
          </a:bodyPr>
          <a:lstStyle/>
          <a:p>
            <a:pPr>
              <a:lnSpc>
                <a:spcPts val="2158"/>
              </a:lnSpc>
              <a:spcBef>
                <a:spcPct val="0"/>
              </a:spcBef>
            </a:pPr>
            <a:r>
              <a:rPr lang="en-US" b="1">
                <a:solidFill>
                  <a:srgbClr val="000000"/>
                </a:solidFill>
                <a:latin typeface="Helvetica Now Bold"/>
                <a:ea typeface="Helvetica Now Bold"/>
                <a:cs typeface="Helvetica Now Bold"/>
                <a:sym typeface="Helvetica Now Bold"/>
              </a:rPr>
              <a:t>You did it!</a:t>
            </a:r>
            <a:r>
              <a:rPr lang="en-US">
                <a:solidFill>
                  <a:srgbClr val="000000"/>
                </a:solidFill>
                <a:latin typeface="Helvetica Now"/>
                <a:ea typeface="Helvetica Now"/>
                <a:cs typeface="Helvetica Now"/>
                <a:sym typeface="Helvetica Now"/>
              </a:rPr>
              <a:t> Thanks for helping protect the planet and learning so much! To celebrate your amazing work, here is your Battery Hero Certificate!</a:t>
            </a:r>
          </a:p>
        </p:txBody>
      </p:sp>
      <p:sp>
        <p:nvSpPr>
          <p:cNvPr id="9" name="TextBox 9"/>
          <p:cNvSpPr txBox="1"/>
          <p:nvPr/>
        </p:nvSpPr>
        <p:spPr>
          <a:xfrm>
            <a:off x="16055600" y="9383650"/>
            <a:ext cx="668896" cy="207942"/>
          </a:xfrm>
          <a:prstGeom prst="rect">
            <a:avLst/>
          </a:prstGeom>
        </p:spPr>
        <p:txBody>
          <a:bodyPr lIns="0" tIns="0" rIns="0" bIns="0" rtlCol="0" anchor="t">
            <a:spAutoFit/>
          </a:bodyPr>
          <a:lstStyle/>
          <a:p>
            <a:pPr>
              <a:lnSpc>
                <a:spcPts val="1651"/>
              </a:lnSpc>
            </a:pPr>
            <a:r>
              <a:rPr lang="en-US" sz="1179" dirty="0">
                <a:solidFill>
                  <a:srgbClr val="0C0B45"/>
                </a:solidFill>
                <a:latin typeface="Helvetica Now"/>
                <a:ea typeface="Helvetica Now"/>
                <a:cs typeface="Helvetica Now"/>
                <a:sym typeface="Helvetica Now"/>
              </a:rPr>
              <a:t>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800" y="0"/>
            <a:ext cx="17983200" cy="10058400"/>
            <a:chOff x="0" y="0"/>
            <a:chExt cx="2961397" cy="3832396"/>
          </a:xfrm>
        </p:grpSpPr>
        <p:sp>
          <p:nvSpPr>
            <p:cNvPr id="3" name="Freeform 3"/>
            <p:cNvSpPr/>
            <p:nvPr/>
          </p:nvSpPr>
          <p:spPr>
            <a:xfrm>
              <a:off x="0" y="0"/>
              <a:ext cx="2961397" cy="3832396"/>
            </a:xfrm>
            <a:custGeom>
              <a:avLst/>
              <a:gdLst/>
              <a:ahLst/>
              <a:cxnLst/>
              <a:rect l="l" t="t" r="r" b="b"/>
              <a:pathLst>
                <a:path w="2961397" h="3832396">
                  <a:moveTo>
                    <a:pt x="0" y="0"/>
                  </a:moveTo>
                  <a:lnTo>
                    <a:pt x="2961397" y="0"/>
                  </a:lnTo>
                  <a:lnTo>
                    <a:pt x="2961397" y="3832396"/>
                  </a:lnTo>
                  <a:lnTo>
                    <a:pt x="0" y="3832396"/>
                  </a:lnTo>
                  <a:close/>
                </a:path>
              </a:pathLst>
            </a:custGeom>
            <a:solidFill>
              <a:srgbClr val="C2E9FF"/>
            </a:solidFill>
          </p:spPr>
          <p:txBody>
            <a:bodyPr/>
            <a:lstStyle/>
            <a:p>
              <a:endParaRPr lang="en-US"/>
            </a:p>
          </p:txBody>
        </p:sp>
        <p:sp>
          <p:nvSpPr>
            <p:cNvPr id="4" name="TextBox 4"/>
            <p:cNvSpPr txBox="1"/>
            <p:nvPr/>
          </p:nvSpPr>
          <p:spPr>
            <a:xfrm>
              <a:off x="0" y="28575"/>
              <a:ext cx="2961397" cy="3803821"/>
            </a:xfrm>
            <a:prstGeom prst="rect">
              <a:avLst/>
            </a:prstGeom>
          </p:spPr>
          <p:txBody>
            <a:bodyPr lIns="15292" tIns="15292" rIns="15292" bIns="15292" rtlCol="0" anchor="ctr"/>
            <a:lstStyle/>
            <a:p>
              <a:pPr algn="ctr">
                <a:lnSpc>
                  <a:spcPts val="1277"/>
                </a:lnSpc>
              </a:pPr>
              <a:endParaRPr/>
            </a:p>
          </p:txBody>
        </p:sp>
      </p:grpSp>
      <p:grpSp>
        <p:nvGrpSpPr>
          <p:cNvPr id="5" name="Group 5"/>
          <p:cNvGrpSpPr/>
          <p:nvPr/>
        </p:nvGrpSpPr>
        <p:grpSpPr>
          <a:xfrm>
            <a:off x="-431800" y="7547042"/>
            <a:ext cx="18668999" cy="953698"/>
            <a:chOff x="0" y="0"/>
            <a:chExt cx="2973928" cy="329349"/>
          </a:xfrm>
        </p:grpSpPr>
        <p:sp>
          <p:nvSpPr>
            <p:cNvPr id="6" name="Freeform 6"/>
            <p:cNvSpPr/>
            <p:nvPr/>
          </p:nvSpPr>
          <p:spPr>
            <a:xfrm>
              <a:off x="0" y="0"/>
              <a:ext cx="2973928" cy="329349"/>
            </a:xfrm>
            <a:custGeom>
              <a:avLst/>
              <a:gdLst/>
              <a:ahLst/>
              <a:cxnLst/>
              <a:rect l="l" t="t" r="r" b="b"/>
              <a:pathLst>
                <a:path w="2973928" h="329349">
                  <a:moveTo>
                    <a:pt x="1486964" y="0"/>
                  </a:moveTo>
                  <a:cubicBezTo>
                    <a:pt x="665736" y="0"/>
                    <a:pt x="0" y="73727"/>
                    <a:pt x="0" y="164674"/>
                  </a:cubicBezTo>
                  <a:cubicBezTo>
                    <a:pt x="0" y="255621"/>
                    <a:pt x="665736" y="329349"/>
                    <a:pt x="1486964" y="329349"/>
                  </a:cubicBezTo>
                  <a:cubicBezTo>
                    <a:pt x="2308191" y="329349"/>
                    <a:pt x="2973928" y="255621"/>
                    <a:pt x="2973928" y="164674"/>
                  </a:cubicBezTo>
                  <a:cubicBezTo>
                    <a:pt x="2973928" y="73727"/>
                    <a:pt x="2308191" y="0"/>
                    <a:pt x="1486964" y="0"/>
                  </a:cubicBezTo>
                  <a:close/>
                </a:path>
              </a:pathLst>
            </a:custGeom>
            <a:solidFill>
              <a:srgbClr val="AFCA0B"/>
            </a:solidFill>
          </p:spPr>
          <p:txBody>
            <a:bodyPr/>
            <a:lstStyle/>
            <a:p>
              <a:endParaRPr lang="en-US"/>
            </a:p>
          </p:txBody>
        </p:sp>
        <p:sp>
          <p:nvSpPr>
            <p:cNvPr id="7" name="TextBox 7"/>
            <p:cNvSpPr txBox="1"/>
            <p:nvPr/>
          </p:nvSpPr>
          <p:spPr>
            <a:xfrm>
              <a:off x="278806" y="11826"/>
              <a:ext cx="2416316" cy="286646"/>
            </a:xfrm>
            <a:prstGeom prst="rect">
              <a:avLst/>
            </a:prstGeom>
          </p:spPr>
          <p:txBody>
            <a:bodyPr lIns="13506" tIns="13506" rIns="13506" bIns="13506" rtlCol="0" anchor="ctr"/>
            <a:lstStyle/>
            <a:p>
              <a:pPr algn="ctr">
                <a:lnSpc>
                  <a:spcPts val="558"/>
                </a:lnSpc>
              </a:pPr>
              <a:endParaRPr/>
            </a:p>
          </p:txBody>
        </p:sp>
      </p:grpSp>
      <p:grpSp>
        <p:nvGrpSpPr>
          <p:cNvPr id="8" name="Group 8"/>
          <p:cNvGrpSpPr/>
          <p:nvPr/>
        </p:nvGrpSpPr>
        <p:grpSpPr>
          <a:xfrm>
            <a:off x="-736600" y="7785509"/>
            <a:ext cx="19202400" cy="902640"/>
            <a:chOff x="0" y="0"/>
            <a:chExt cx="2812540" cy="311716"/>
          </a:xfrm>
        </p:grpSpPr>
        <p:sp>
          <p:nvSpPr>
            <p:cNvPr id="9" name="Freeform 9"/>
            <p:cNvSpPr/>
            <p:nvPr/>
          </p:nvSpPr>
          <p:spPr>
            <a:xfrm>
              <a:off x="0" y="0"/>
              <a:ext cx="2812540" cy="311716"/>
            </a:xfrm>
            <a:custGeom>
              <a:avLst/>
              <a:gdLst/>
              <a:ahLst/>
              <a:cxnLst/>
              <a:rect l="l" t="t" r="r" b="b"/>
              <a:pathLst>
                <a:path w="2812540" h="311716">
                  <a:moveTo>
                    <a:pt x="1406270" y="0"/>
                  </a:moveTo>
                  <a:cubicBezTo>
                    <a:pt x="629608" y="0"/>
                    <a:pt x="0" y="69780"/>
                    <a:pt x="0" y="155858"/>
                  </a:cubicBezTo>
                  <a:cubicBezTo>
                    <a:pt x="0" y="241936"/>
                    <a:pt x="629608" y="311716"/>
                    <a:pt x="1406270" y="311716"/>
                  </a:cubicBezTo>
                  <a:cubicBezTo>
                    <a:pt x="2182931" y="311716"/>
                    <a:pt x="2812540" y="241936"/>
                    <a:pt x="2812540" y="155858"/>
                  </a:cubicBezTo>
                  <a:cubicBezTo>
                    <a:pt x="2812540" y="69780"/>
                    <a:pt x="2182931" y="0"/>
                    <a:pt x="1406270" y="0"/>
                  </a:cubicBezTo>
                  <a:close/>
                </a:path>
              </a:pathLst>
            </a:custGeom>
            <a:solidFill>
              <a:srgbClr val="0C0B45"/>
            </a:solidFill>
          </p:spPr>
          <p:txBody>
            <a:bodyPr/>
            <a:lstStyle/>
            <a:p>
              <a:endParaRPr lang="en-US"/>
            </a:p>
          </p:txBody>
        </p:sp>
        <p:sp>
          <p:nvSpPr>
            <p:cNvPr id="10" name="TextBox 10"/>
            <p:cNvSpPr txBox="1"/>
            <p:nvPr/>
          </p:nvSpPr>
          <p:spPr>
            <a:xfrm>
              <a:off x="263676" y="10173"/>
              <a:ext cx="2285189" cy="272319"/>
            </a:xfrm>
            <a:prstGeom prst="rect">
              <a:avLst/>
            </a:prstGeom>
          </p:spPr>
          <p:txBody>
            <a:bodyPr lIns="13506" tIns="13506" rIns="13506" bIns="13506" rtlCol="0" anchor="ctr"/>
            <a:lstStyle/>
            <a:p>
              <a:pPr algn="ctr">
                <a:lnSpc>
                  <a:spcPts val="558"/>
                </a:lnSpc>
              </a:pPr>
              <a:endParaRPr/>
            </a:p>
          </p:txBody>
        </p:sp>
      </p:grpSp>
      <p:grpSp>
        <p:nvGrpSpPr>
          <p:cNvPr id="11" name="Group 11"/>
          <p:cNvGrpSpPr/>
          <p:nvPr/>
        </p:nvGrpSpPr>
        <p:grpSpPr>
          <a:xfrm>
            <a:off x="-50800" y="8109491"/>
            <a:ext cx="17983200" cy="2085454"/>
            <a:chOff x="0" y="0"/>
            <a:chExt cx="2795577" cy="720187"/>
          </a:xfrm>
        </p:grpSpPr>
        <p:sp>
          <p:nvSpPr>
            <p:cNvPr id="12" name="Freeform 12"/>
            <p:cNvSpPr/>
            <p:nvPr/>
          </p:nvSpPr>
          <p:spPr>
            <a:xfrm>
              <a:off x="0" y="0"/>
              <a:ext cx="2795577" cy="720187"/>
            </a:xfrm>
            <a:custGeom>
              <a:avLst/>
              <a:gdLst/>
              <a:ahLst/>
              <a:cxnLst/>
              <a:rect l="l" t="t" r="r" b="b"/>
              <a:pathLst>
                <a:path w="2795577" h="720187">
                  <a:moveTo>
                    <a:pt x="0" y="0"/>
                  </a:moveTo>
                  <a:lnTo>
                    <a:pt x="2795577" y="0"/>
                  </a:lnTo>
                  <a:lnTo>
                    <a:pt x="2795577" y="720187"/>
                  </a:lnTo>
                  <a:lnTo>
                    <a:pt x="0" y="720187"/>
                  </a:lnTo>
                  <a:close/>
                </a:path>
              </a:pathLst>
            </a:custGeom>
            <a:solidFill>
              <a:srgbClr val="0C0B45"/>
            </a:solidFill>
          </p:spPr>
          <p:txBody>
            <a:bodyPr/>
            <a:lstStyle/>
            <a:p>
              <a:endParaRPr lang="en-US"/>
            </a:p>
          </p:txBody>
        </p:sp>
        <p:sp>
          <p:nvSpPr>
            <p:cNvPr id="13" name="TextBox 13"/>
            <p:cNvSpPr txBox="1"/>
            <p:nvPr/>
          </p:nvSpPr>
          <p:spPr>
            <a:xfrm>
              <a:off x="0" y="-19050"/>
              <a:ext cx="2795577" cy="739237"/>
            </a:xfrm>
            <a:prstGeom prst="rect">
              <a:avLst/>
            </a:prstGeom>
          </p:spPr>
          <p:txBody>
            <a:bodyPr lIns="13506" tIns="13506" rIns="13506" bIns="13506" rtlCol="0" anchor="ctr"/>
            <a:lstStyle/>
            <a:p>
              <a:pPr algn="ctr">
                <a:lnSpc>
                  <a:spcPts val="558"/>
                </a:lnSpc>
              </a:pPr>
              <a:endParaRPr/>
            </a:p>
          </p:txBody>
        </p:sp>
      </p:grpSp>
      <p:sp>
        <p:nvSpPr>
          <p:cNvPr id="14" name="Freeform 14"/>
          <p:cNvSpPr/>
          <p:nvPr/>
        </p:nvSpPr>
        <p:spPr>
          <a:xfrm>
            <a:off x="7309180" y="7878781"/>
            <a:ext cx="3263240" cy="1594069"/>
          </a:xfrm>
          <a:custGeom>
            <a:avLst/>
            <a:gdLst/>
            <a:ahLst/>
            <a:cxnLst/>
            <a:rect l="l" t="t" r="r" b="b"/>
            <a:pathLst>
              <a:path w="2411680" h="1205840">
                <a:moveTo>
                  <a:pt x="0" y="0"/>
                </a:moveTo>
                <a:lnTo>
                  <a:pt x="2411680" y="0"/>
                </a:lnTo>
                <a:lnTo>
                  <a:pt x="2411680" y="1205840"/>
                </a:lnTo>
                <a:lnTo>
                  <a:pt x="0" y="1205840"/>
                </a:lnTo>
                <a:lnTo>
                  <a:pt x="0" y="0"/>
                </a:lnTo>
                <a:close/>
              </a:path>
            </a:pathLst>
          </a:custGeom>
          <a:blipFill>
            <a:blip r:embed="rId2"/>
            <a:stretch>
              <a:fillRect/>
            </a:stretch>
          </a:blipFill>
        </p:spPr>
        <p:txBody>
          <a:bodyPr/>
          <a:lstStyle/>
          <a:p>
            <a:endParaRPr lang="en-US"/>
          </a:p>
        </p:txBody>
      </p:sp>
      <p:sp>
        <p:nvSpPr>
          <p:cNvPr id="15" name="TextBox 15"/>
          <p:cNvSpPr txBox="1"/>
          <p:nvPr/>
        </p:nvSpPr>
        <p:spPr>
          <a:xfrm>
            <a:off x="-7906" y="9422396"/>
            <a:ext cx="17922475" cy="369332"/>
          </a:xfrm>
          <a:prstGeom prst="rect">
            <a:avLst/>
          </a:prstGeom>
        </p:spPr>
        <p:txBody>
          <a:bodyPr wrap="square" lIns="0" tIns="0" rIns="0" bIns="0" rtlCol="0" anchor="t">
            <a:spAutoFit/>
          </a:bodyPr>
          <a:lstStyle/>
          <a:p>
            <a:pPr algn="ctr">
              <a:spcBef>
                <a:spcPct val="0"/>
              </a:spcBef>
            </a:pPr>
            <a:r>
              <a:rPr lang="en-US" sz="1200" spc="-19">
                <a:solidFill>
                  <a:srgbClr val="FFFFFF"/>
                </a:solidFill>
                <a:latin typeface="Helvetica Now"/>
                <a:ea typeface="Helvetica Now"/>
                <a:cs typeface="Helvetica Now"/>
                <a:sym typeface="Helvetica Now"/>
              </a:rPr>
              <a:t>Recycle Your Batteries, Canada! Student Workbook Version 2. © Copyright 2026 Call2Recycle®. “Recycle Your Batteries, Canada! Powered by Call2Recycle”, </a:t>
            </a:r>
          </a:p>
          <a:p>
            <a:pPr algn="ctr">
              <a:spcBef>
                <a:spcPct val="0"/>
              </a:spcBef>
            </a:pPr>
            <a:r>
              <a:rPr lang="en-US" sz="1200" spc="-19">
                <a:solidFill>
                  <a:srgbClr val="FFFFFF"/>
                </a:solidFill>
                <a:latin typeface="Helvetica Now"/>
                <a:ea typeface="Helvetica Now"/>
                <a:cs typeface="Helvetica Now"/>
                <a:sym typeface="Helvetica Now"/>
              </a:rPr>
              <a:t>“Collect, Protect, Drop Off,” the battery and leaf logo, “Smarty” and “Boxer” and related marks are trademarks of Call2Recycle Canada, Inc.</a:t>
            </a:r>
          </a:p>
        </p:txBody>
      </p:sp>
      <p:sp>
        <p:nvSpPr>
          <p:cNvPr id="16" name="TextBox 16"/>
          <p:cNvSpPr txBox="1"/>
          <p:nvPr/>
        </p:nvSpPr>
        <p:spPr>
          <a:xfrm>
            <a:off x="16179800" y="9819309"/>
            <a:ext cx="1625600" cy="141385"/>
          </a:xfrm>
          <a:prstGeom prst="rect">
            <a:avLst/>
          </a:prstGeom>
        </p:spPr>
        <p:txBody>
          <a:bodyPr wrap="square" lIns="0" tIns="0" rIns="0" bIns="0" rtlCol="0" anchor="t">
            <a:spAutoFit/>
          </a:bodyPr>
          <a:lstStyle/>
          <a:p>
            <a:pPr algn="ctr">
              <a:lnSpc>
                <a:spcPts val="980"/>
              </a:lnSpc>
              <a:spcBef>
                <a:spcPct val="0"/>
              </a:spcBef>
            </a:pPr>
            <a:r>
              <a:rPr lang="en-US" sz="1200">
                <a:solidFill>
                  <a:srgbClr val="FFFFFF"/>
                </a:solidFill>
                <a:latin typeface="Helvetica Now"/>
                <a:ea typeface="Helvetica Now"/>
                <a:cs typeface="Helvetica Now"/>
                <a:sym typeface="Helvetica Now"/>
              </a:rPr>
              <a:t>PB55823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6d64726d-e4e0-4f12-ab55-59a6a400ad38}" enabled="0" method="" siteId="{6d64726d-e4e0-4f12-ab55-59a6a400ad38}" removed="1"/>
</clbl:labelList>
</file>

<file path=docProps/app.xml><?xml version="1.0" encoding="utf-8"?>
<Properties xmlns="http://schemas.openxmlformats.org/officeDocument/2006/extended-properties" xmlns:vt="http://schemas.openxmlformats.org/officeDocument/2006/docPropsVTypes">
  <TotalTime>45</TotalTime>
  <Words>3571</Words>
  <Application>Microsoft Office PowerPoint</Application>
  <PresentationFormat>Custom</PresentationFormat>
  <Paragraphs>400</Paragraphs>
  <Slides>24</Slides>
  <Notes>1</Notes>
  <HiddenSlides>0</HiddenSlides>
  <MMClips>1</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be a Battery Hero: Student Workbook V2 2026-08-13 FINAL</dc:title>
  <dc:creator>Alisson Marsan</dc:creator>
  <cp:lastModifiedBy>Jordan Covens</cp:lastModifiedBy>
  <cp:revision>2</cp:revision>
  <dcterms:created xsi:type="dcterms:W3CDTF">2006-08-16T00:00:00Z</dcterms:created>
  <dcterms:modified xsi:type="dcterms:W3CDTF">2026-09-30T15:57:15Z</dcterms:modified>
  <dc:identifier>DAG7CVCTIeo</dc:identifier>
</cp:coreProperties>
</file>